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262_1C0F7FA9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3" r:id="rId4"/>
  </p:sldMasterIdLst>
  <p:notesMasterIdLst>
    <p:notesMasterId r:id="rId22"/>
  </p:notesMasterIdLst>
  <p:sldIdLst>
    <p:sldId id="324" r:id="rId5"/>
    <p:sldId id="647" r:id="rId6"/>
    <p:sldId id="643" r:id="rId7"/>
    <p:sldId id="615" r:id="rId8"/>
    <p:sldId id="610" r:id="rId9"/>
    <p:sldId id="645" r:id="rId10"/>
    <p:sldId id="259" r:id="rId11"/>
    <p:sldId id="646" r:id="rId12"/>
    <p:sldId id="583" r:id="rId13"/>
    <p:sldId id="257" r:id="rId14"/>
    <p:sldId id="641" r:id="rId15"/>
    <p:sldId id="261" r:id="rId16"/>
    <p:sldId id="262" r:id="rId17"/>
    <p:sldId id="582" r:id="rId18"/>
    <p:sldId id="628" r:id="rId19"/>
    <p:sldId id="602" r:id="rId20"/>
    <p:sldId id="574" r:id="rId21"/>
  </p:sldIdLst>
  <p:sldSz cx="12192000" cy="6858000"/>
  <p:notesSz cx="7010400" cy="9296400"/>
  <p:embeddedFontLst>
    <p:embeddedFont>
      <p:font typeface="Bebas Neue" panose="020B0606020202050201" pitchFamily="34" charset="0"/>
      <p:regular r:id="rId23"/>
    </p:embeddedFont>
    <p:embeddedFont>
      <p:font typeface="BentonSans Bold" panose="020B0604020202020204" charset="0"/>
      <p:regular r:id="rId24"/>
    </p:embeddedFont>
    <p:embeddedFont>
      <p:font typeface="BentonSans Book" panose="020B0604020202020204" charset="0"/>
      <p:regular r:id="rId25"/>
    </p:embeddedFont>
    <p:embeddedFont>
      <p:font typeface="BentonSans Cond Black" panose="020B0604020202020204" charset="0"/>
      <p:regular r:id="rId26"/>
    </p:embeddedFont>
    <p:embeddedFont>
      <p:font typeface="BentonSans Cond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75965F-00E7-947A-C2C2-D38748C1133A}" name="Lori Carnahan" initials="LC" userId="S::lori.carnahan@dupagehealth.org::89339b10-2b40-44f9-8de3-82da26ac7155" providerId="AD"/>
  <p188:author id="{18C472ED-BD90-050A-3B60-D95BADE982D5}" name="Kimberly Siebert" initials="KS" userId="S::ksiebert@dupagehealth.org::8012a480-bd42-4726-b0f4-0f72772690bd" providerId="AD"/>
  <p188:author id="{998465F8-806B-E288-D123-DDC9D90D4C4C}" name="Adam Forker" initials="AF" userId="S::Adam.Forker@dupagehealth.org::0ee16a61-5562-4e50-869a-583fd3a1f2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F4E"/>
    <a:srgbClr val="8CC5EB"/>
    <a:srgbClr val="16224D"/>
    <a:srgbClr val="9DC3E6"/>
    <a:srgbClr val="8090A7"/>
    <a:srgbClr val="FFFFFF"/>
    <a:srgbClr val="4980B3"/>
    <a:srgbClr val="001E4E"/>
    <a:srgbClr val="86BFE5"/>
    <a:srgbClr val="8CC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1967" autoAdjust="0"/>
  </p:normalViewPr>
  <p:slideViewPr>
    <p:cSldViewPr snapToGrid="0">
      <p:cViewPr varScale="1">
        <p:scale>
          <a:sx n="90" d="100"/>
          <a:sy n="90" d="100"/>
        </p:scale>
        <p:origin x="14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i Carnahan" userId="89339b10-2b40-44f9-8de3-82da26ac7155" providerId="ADAL" clId="{D6FB8BE0-E837-44E6-A57E-5D5B2847910F}"/>
    <pc:docChg chg="delSld">
      <pc:chgData name="Lori Carnahan" userId="89339b10-2b40-44f9-8de3-82da26ac7155" providerId="ADAL" clId="{D6FB8BE0-E837-44E6-A57E-5D5B2847910F}" dt="2024-10-11T19:56:32.343" v="1" actId="2696"/>
      <pc:docMkLst>
        <pc:docMk/>
      </pc:docMkLst>
      <pc:sldChg chg="del">
        <pc:chgData name="Lori Carnahan" userId="89339b10-2b40-44f9-8de3-82da26ac7155" providerId="ADAL" clId="{D6FB8BE0-E837-44E6-A57E-5D5B2847910F}" dt="2024-10-11T19:56:32.343" v="1" actId="2696"/>
        <pc:sldMkLst>
          <pc:docMk/>
          <pc:sldMk cId="3131481641" sldId="648"/>
        </pc:sldMkLst>
      </pc:sldChg>
      <pc:sldChg chg="del">
        <pc:chgData name="Lori Carnahan" userId="89339b10-2b40-44f9-8de3-82da26ac7155" providerId="ADAL" clId="{D6FB8BE0-E837-44E6-A57E-5D5B2847910F}" dt="2024-10-09T01:02:04.230" v="0" actId="2696"/>
        <pc:sldMkLst>
          <pc:docMk/>
          <pc:sldMk cId="2556011400" sldId="649"/>
        </pc:sldMkLst>
      </pc:sldChg>
    </pc:docChg>
  </pc:docChgLst>
</pc:chgInfo>
</file>

<file path=ppt/comments/modernComment_262_1C0F7F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1F18D5-A03E-4F70-A7B8-D44548C6F55C}" authorId="{18C472ED-BD90-050A-3B60-D95BADE982D5}" status="resolved" created="2023-06-08T16:48:25.182">
    <pc:sldMkLst xmlns:pc="http://schemas.microsoft.com/office/powerpoint/2013/main/command">
      <pc:docMk/>
      <pc:sldMk cId="3474135809" sldId="336"/>
    </pc:sldMkLst>
    <p188:txBody>
      <a:bodyPr/>
      <a:lstStyle/>
      <a:p>
        <a:r>
          <a:rPr lang="en-US"/>
          <a:t>Add check marks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68784472-5D89-4B73-B37E-65F1456220CD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1DBD750C-5316-414C-B910-ED515576E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63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6C1DA-BE4F-469A-A65A-583B40EC2E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BentonSans Book"/>
                <a:ea typeface="Times New Roman" panose="02020603050405020304" pitchFamily="18" charset="0"/>
              </a:rPr>
              <a:t>988:</a:t>
            </a:r>
          </a:p>
          <a:p>
            <a:r>
              <a:rPr lang="en-US" dirty="0">
                <a:latin typeface="BentonSans Book"/>
                <a:ea typeface="Times New Roman" panose="02020603050405020304" pitchFamily="18" charset="0"/>
              </a:rPr>
              <a:t>Highly trained crisis counselors answer the phone, listens to the caller, understands how their problem is affecting them, provides support, and shares resources if needed.</a:t>
            </a:r>
          </a:p>
          <a:p>
            <a:r>
              <a:rPr lang="en-US" b="1" dirty="0">
                <a:latin typeface="BentonSans Book"/>
              </a:rPr>
              <a:t>DCHD Crisis Hotline:</a:t>
            </a:r>
          </a:p>
          <a:p>
            <a:pPr defTabSz="881390">
              <a:defRPr/>
            </a:pPr>
            <a:r>
              <a:rPr lang="en-US" dirty="0">
                <a:latin typeface="BentonSans Book"/>
              </a:rPr>
              <a:t>Highly trained counselors respond to those who may be experiencing a mental health crisis or need additional support </a:t>
            </a:r>
          </a:p>
          <a:p>
            <a:r>
              <a:rPr lang="en-US" b="1" dirty="0"/>
              <a:t>Crisis Respite:</a:t>
            </a:r>
          </a:p>
          <a:p>
            <a:pPr marL="330521" indent="-330521">
              <a:spcAft>
                <a:spcPts val="405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BentonSans Book"/>
                <a:ea typeface="Times New Roman" panose="02020603050405020304" pitchFamily="18" charset="0"/>
              </a:rPr>
              <a:t>Case management</a:t>
            </a:r>
            <a:endParaRPr lang="en-US" dirty="0">
              <a:solidFill>
                <a:srgbClr val="000000"/>
              </a:solidFill>
              <a:latin typeface="BentonSans Book" panose="02000503040000020004" pitchFamily="50" charset="0"/>
              <a:ea typeface="Calibri" panose="020F0502020204030204" pitchFamily="34" charset="0"/>
            </a:endParaRPr>
          </a:p>
          <a:p>
            <a:pPr marL="330521" indent="-330521">
              <a:spcAft>
                <a:spcPts val="405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BentonSans Book"/>
                <a:ea typeface="Times New Roman" panose="02020603050405020304" pitchFamily="18" charset="0"/>
              </a:rPr>
              <a:t>Group and individual therapy</a:t>
            </a:r>
            <a:endParaRPr lang="en-US" dirty="0">
              <a:solidFill>
                <a:srgbClr val="000000"/>
              </a:solidFill>
              <a:latin typeface="BentonSans Book" panose="02000503040000020004" pitchFamily="50" charset="0"/>
              <a:ea typeface="Calibri" panose="020F0502020204030204" pitchFamily="34" charset="0"/>
            </a:endParaRPr>
          </a:p>
          <a:p>
            <a:pPr marL="330521" indent="-330521">
              <a:spcAft>
                <a:spcPts val="405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BentonSans Book"/>
                <a:ea typeface="Times New Roman" panose="02020603050405020304" pitchFamily="18" charset="0"/>
              </a:rPr>
              <a:t>Integrated assessment and treatment planning</a:t>
            </a:r>
            <a:endParaRPr lang="en-US" dirty="0">
              <a:solidFill>
                <a:srgbClr val="000000"/>
              </a:solidFill>
              <a:latin typeface="BentonSans Book"/>
              <a:ea typeface="Calibri" panose="020F0502020204030204" pitchFamily="34" charset="0"/>
            </a:endParaRPr>
          </a:p>
          <a:p>
            <a:pPr marL="330521" indent="-330521">
              <a:spcAft>
                <a:spcPts val="405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BentonSans Book"/>
                <a:ea typeface="Times New Roman" panose="02020603050405020304" pitchFamily="18" charset="0"/>
              </a:rPr>
              <a:t>Psychiatric evaluation and medication management</a:t>
            </a:r>
          </a:p>
          <a:p>
            <a:pPr marL="330521" indent="-330521">
              <a:spcAft>
                <a:spcPts val="405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BentonSans Book"/>
                <a:ea typeface="Calibri" panose="020F0502020204030204" pitchFamily="34" charset="0"/>
              </a:rPr>
              <a:t>Linkage to ongoing treatment</a:t>
            </a:r>
          </a:p>
          <a:p>
            <a:pPr algn="l"/>
            <a:r>
              <a:rPr lang="en-US" b="1" dirty="0">
                <a:latin typeface="BentonSans Bold" panose="02000503040000020004" pitchFamily="50" charset="0"/>
              </a:rPr>
              <a:t>Crisis Staffing:</a:t>
            </a:r>
          </a:p>
          <a:p>
            <a:pPr algn="l"/>
            <a:r>
              <a:rPr lang="en-US" dirty="0">
                <a:latin typeface="BentonSans Book" panose="02000503040000020004" pitchFamily="50" charset="0"/>
              </a:rPr>
              <a:t> 988 Call Center Specialists, FT Emergency Services Counselors, Engagement Specialists, On-call Emergency Services Counselors</a:t>
            </a:r>
          </a:p>
          <a:p>
            <a:pPr algn="l"/>
            <a:r>
              <a:rPr lang="en-US" b="1" dirty="0">
                <a:latin typeface="BentonSans Bold" panose="02000503040000020004" pitchFamily="50" charset="0"/>
              </a:rPr>
              <a:t>Emergency Services Counselors:</a:t>
            </a:r>
          </a:p>
          <a:p>
            <a:pPr algn="l"/>
            <a:r>
              <a:rPr lang="en-US" dirty="0">
                <a:latin typeface="BentonSans Book" panose="02000503040000020004" pitchFamily="50" charset="0"/>
              </a:rPr>
              <a:t>Cross-trained to assist in all crisis services based on volume and need for the day.</a:t>
            </a:r>
            <a:endParaRPr lang="en-US" dirty="0">
              <a:solidFill>
                <a:srgbClr val="000000"/>
              </a:solidFill>
              <a:latin typeface="BentonSans Book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D750C-5316-414C-B910-ED515576E6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0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D750C-5316-414C-B910-ED515576E6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95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8082">
              <a:defRPr/>
            </a:pPr>
            <a:endParaRPr lang="en-US" sz="17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280650" indent="-280650">
              <a:buFont typeface="Arial"/>
              <a:buChar char="•"/>
              <a:defRPr/>
            </a:pPr>
            <a:r>
              <a:rPr lang="en-US"/>
              <a:t>This is a reflection of the national best practice model for our ideal system – the good news is we have already built several components of this ideal system as you can see here – we have many of the pieces checked off. </a:t>
            </a:r>
          </a:p>
          <a:p>
            <a:pPr marL="280650" indent="-280650">
              <a:buFont typeface="Arial"/>
              <a:buChar char="•"/>
              <a:defRPr/>
            </a:pPr>
            <a:endParaRPr lang="en-US"/>
          </a:p>
          <a:p>
            <a:pPr marL="280650" indent="-280650">
              <a:buFont typeface="Arial"/>
              <a:buChar char="•"/>
              <a:defRPr/>
            </a:pPr>
            <a:r>
              <a:rPr lang="en-US"/>
              <a:t>And now our primary focus shifts to the completion and development of this system by building the CRC. We are excited to partner with you on making this ideal system a reality for our residents. </a:t>
            </a:r>
            <a:endParaRPr lang="en-US">
              <a:cs typeface="Calibri"/>
            </a:endParaRPr>
          </a:p>
          <a:p>
            <a:pPr defTabSz="898082"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1390">
              <a:defRPr/>
            </a:pPr>
            <a:fld id="{36E6C1DA-BE4F-469A-A65A-583B40EC2EB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390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9271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434" indent="-275434"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  <a:latin typeface="BentonSans Book" panose="02000503040000020004" pitchFamily="50" charset="0"/>
              </a:rPr>
              <a:t>Provide a </a:t>
            </a:r>
            <a:r>
              <a:rPr lang="en-US" sz="1300" b="1">
                <a:solidFill>
                  <a:schemeClr val="bg1"/>
                </a:solidFill>
                <a:latin typeface="BentonSans Cond Bold" panose="02000506030000020004" pitchFamily="50" charset="0"/>
              </a:rPr>
              <a:t>single point of access </a:t>
            </a:r>
            <a:r>
              <a:rPr lang="en-US">
                <a:solidFill>
                  <a:schemeClr val="bg1"/>
                </a:solidFill>
                <a:latin typeface="BentonSans Book" panose="02000503040000020004" pitchFamily="50" charset="0"/>
              </a:rPr>
              <a:t>for individuals, family members, law enforcement officer and EMS to drop-off individuals experiencing a mental health or substance use crisis. </a:t>
            </a:r>
          </a:p>
          <a:p>
            <a:pPr marL="275434" indent="-275434">
              <a:buFont typeface="Wingdings" panose="05000000000000000000" pitchFamily="2" charset="2"/>
              <a:buChar char="ü"/>
            </a:pPr>
            <a:endParaRPr lang="en-US" sz="1300">
              <a:solidFill>
                <a:schemeClr val="bg1"/>
              </a:solidFill>
              <a:latin typeface="BentonSans Cond Bold" panose="02000506030000020004" pitchFamily="50" charset="0"/>
            </a:endParaRPr>
          </a:p>
          <a:p>
            <a:pPr marL="275434" indent="-275434">
              <a:buFont typeface="Wingdings" panose="05000000000000000000" pitchFamily="2" charset="2"/>
              <a:buChar char="ü"/>
            </a:pPr>
            <a:r>
              <a:rPr lang="en-US" sz="1300" b="1">
                <a:solidFill>
                  <a:schemeClr val="bg1"/>
                </a:solidFill>
                <a:latin typeface="BentonSans Cond Bold" panose="02000506030000020004" pitchFamily="50" charset="0"/>
              </a:rPr>
              <a:t>Destigmatize</a:t>
            </a:r>
            <a:r>
              <a:rPr lang="en-US">
                <a:solidFill>
                  <a:schemeClr val="bg1"/>
                </a:solidFill>
                <a:latin typeface="BentonSans Book" panose="02000503040000020004" pitchFamily="50" charset="0"/>
              </a:rPr>
              <a:t> individuals with mental health and/or substance use disorders.</a:t>
            </a:r>
          </a:p>
          <a:p>
            <a:pPr marL="275434" indent="-275434">
              <a:buFont typeface="Wingdings" panose="05000000000000000000" pitchFamily="2" charset="2"/>
              <a:buChar char="ü"/>
            </a:pPr>
            <a:endParaRPr lang="en-US">
              <a:solidFill>
                <a:schemeClr val="bg1"/>
              </a:solidFill>
              <a:latin typeface="BentonSans Book" panose="02000503040000020004" pitchFamily="50" charset="0"/>
            </a:endParaRPr>
          </a:p>
          <a:p>
            <a:pPr marL="275434" indent="-275434"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  <a:latin typeface="BentonSans Book" panose="02000503040000020004" pitchFamily="50" charset="0"/>
              </a:rPr>
              <a:t>Provide a </a:t>
            </a:r>
            <a:r>
              <a:rPr lang="en-US" sz="1300" b="1">
                <a:solidFill>
                  <a:schemeClr val="bg1"/>
                </a:solidFill>
                <a:latin typeface="BentonSans Cond Bold" panose="02000506030000020004" pitchFamily="50" charset="0"/>
              </a:rPr>
              <a:t>safe alternative space </a:t>
            </a:r>
            <a:r>
              <a:rPr lang="en-US">
                <a:solidFill>
                  <a:schemeClr val="bg1"/>
                </a:solidFill>
                <a:latin typeface="BentonSans Book" panose="02000503040000020004" pitchFamily="50" charset="0"/>
              </a:rPr>
              <a:t>for individuals experiencing a mental health crisis.</a:t>
            </a:r>
          </a:p>
          <a:p>
            <a:endParaRPr lang="en-US"/>
          </a:p>
          <a:p>
            <a:pPr marL="275434" indent="-275434"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  <a:latin typeface="BentonSans Book" panose="02000503040000020004" pitchFamily="50" charset="0"/>
              </a:rPr>
              <a:t>Safe space </a:t>
            </a:r>
            <a:r>
              <a:rPr lang="en-US">
                <a:solidFill>
                  <a:schemeClr val="bg1"/>
                </a:solidFill>
                <a:latin typeface="BentonSans Cond Bold" panose="02000506030000020004" pitchFamily="50" charset="0"/>
              </a:rPr>
              <a:t>for </a:t>
            </a:r>
            <a:r>
              <a:rPr lang="en-US" sz="1300" b="1">
                <a:solidFill>
                  <a:schemeClr val="bg1"/>
                </a:solidFill>
                <a:latin typeface="BentonSans Cond Bold" panose="02000506030000020004" pitchFamily="50" charset="0"/>
              </a:rPr>
              <a:t>sobering and non-medical withdrawal management </a:t>
            </a:r>
            <a:r>
              <a:rPr lang="en-US">
                <a:solidFill>
                  <a:schemeClr val="bg1"/>
                </a:solidFill>
                <a:latin typeface="BentonSans Book" panose="02000503040000020004" pitchFamily="50" charset="0"/>
              </a:rPr>
              <a:t>for individuals experiencing a substance use crisis. </a:t>
            </a:r>
          </a:p>
          <a:p>
            <a:pPr marL="275434" indent="-275434">
              <a:buFont typeface="Wingdings" panose="05000000000000000000" pitchFamily="2" charset="2"/>
              <a:buChar char="ü"/>
            </a:pPr>
            <a:endParaRPr lang="en-US">
              <a:solidFill>
                <a:schemeClr val="bg1"/>
              </a:solidFill>
              <a:latin typeface="BentonSans Book" panose="02000503040000020004" pitchFamily="50" charset="0"/>
            </a:endParaRPr>
          </a:p>
          <a:p>
            <a:pPr marL="275434" indent="-275434"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  <a:latin typeface="BentonSans Book" panose="02000503040000020004" pitchFamily="50" charset="0"/>
              </a:rPr>
              <a:t>Reduce the </a:t>
            </a:r>
            <a:r>
              <a:rPr lang="en-US" sz="1300" b="1">
                <a:solidFill>
                  <a:schemeClr val="bg1"/>
                </a:solidFill>
                <a:latin typeface="BentonSans Cond Bold" panose="02000506030000020004" pitchFamily="50" charset="0"/>
              </a:rPr>
              <a:t>inappropriate utilization </a:t>
            </a:r>
            <a:r>
              <a:rPr lang="en-US">
                <a:solidFill>
                  <a:schemeClr val="bg1"/>
                </a:solidFill>
                <a:latin typeface="BentonSans Book" panose="02000503040000020004" pitchFamily="50" charset="0"/>
              </a:rPr>
              <a:t>of hospital emergency departments</a:t>
            </a:r>
          </a:p>
          <a:p>
            <a:endParaRPr lang="en-US" sz="1300">
              <a:solidFill>
                <a:schemeClr val="bg1"/>
              </a:solidFill>
              <a:latin typeface="BentonSans Cond Bold" panose="02000506030000020004" pitchFamily="50" charset="0"/>
            </a:endParaRPr>
          </a:p>
          <a:p>
            <a:endParaRPr lang="en-US">
              <a:solidFill>
                <a:schemeClr val="bg1"/>
              </a:solidFill>
              <a:latin typeface="BentonSans Book" panose="02000503040000020004" pitchFamily="50" charset="0"/>
            </a:endParaRPr>
          </a:p>
          <a:p>
            <a:pPr marL="275434" indent="-275434"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  <a:latin typeface="BentonSans Book" panose="02000503040000020004" pitchFamily="50" charset="0"/>
              </a:rPr>
              <a:t>Provide an </a:t>
            </a:r>
            <a:r>
              <a:rPr lang="en-US" sz="1300" b="1">
                <a:solidFill>
                  <a:schemeClr val="bg1"/>
                </a:solidFill>
                <a:latin typeface="BentonSans Cond Bold" panose="02000506030000020004" pitchFamily="50" charset="0"/>
              </a:rPr>
              <a:t>efficient and effective </a:t>
            </a:r>
            <a:r>
              <a:rPr lang="en-US">
                <a:solidFill>
                  <a:schemeClr val="bg1"/>
                </a:solidFill>
                <a:latin typeface="BentonSans Book" panose="02000503040000020004" pitchFamily="50" charset="0"/>
              </a:rPr>
              <a:t>use of existing resources.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6C1DA-BE4F-469A-A65A-583B40EC2E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48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6C1DA-BE4F-469A-A65A-583B40EC2E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2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D9CC-7E01-AF87-597B-34248517E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F490B-15AE-8FD7-3758-D44419A78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2CCB8-51A8-0574-24D7-39C4EBAD2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9BEB-B2A3-4B42-9129-B8CE685A46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0D5C9-68F2-A915-81D0-722FA4F8C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6CF3B-E231-A2DA-590B-A3FE89BB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45C0-4F66-4A88-ABC4-278A893C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8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28729-4D84-7234-49C4-0100E404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14F6D-6C8E-A3BD-7AEA-0FD07A702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AEB30-9D17-2F8D-5AD7-8793162B8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9BEB-B2A3-4B42-9129-B8CE685A46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1B23B-630A-30D4-052D-C779784D9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810F7-A5E3-4BCF-E817-15C37360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45C0-4F66-4A88-ABC4-278A893C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3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B3694C-2003-B2FA-813C-C84DAE560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A2BCC-6B25-CA7C-EFA7-68F15F61A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D0A15-F137-4E88-7195-FC8D2F6A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9BEB-B2A3-4B42-9129-B8CE685A46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A081A-1007-28B7-A25F-0D6DB6FA6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B07F8-9FD0-FFC6-A0D9-8E1D6438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45C0-4F66-4A88-ABC4-278A893C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1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397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641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23E6A-2201-42B1-B0F9-D1B303198453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343F-3508-4B10-A4D7-4E18A7028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B351-6160-E7C2-CFFA-EDADB705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BDDFB-C3AF-E1E4-40C5-A51856004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2F4E8-9CE0-F489-E64A-9D2A81368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9BEB-B2A3-4B42-9129-B8CE685A46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7D29B-58C3-0C90-EF45-B64EE349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5B45D-49DD-F367-A217-5D1CC2F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45C0-4F66-4A88-ABC4-278A893C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0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FF75C-7176-AD28-3265-7B635B99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A4263-3AB4-1206-FB43-486B0B2B2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46246-CD4D-E3F6-74AC-F140F394D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9BEB-B2A3-4B42-9129-B8CE685A46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08E38-11E7-36C6-6FB0-76745002C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2F9FD-ECBC-7144-DF6A-B3740B54B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45C0-4F66-4A88-ABC4-278A893C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62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C20E4-5206-584E-34DA-D012DFF0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C59EC-132C-2D71-9156-6DB3CF9F5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2A789-F5EE-88B9-E92A-3E8010B2C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C3252-4CBC-247C-CB52-E35472257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9BEB-B2A3-4B42-9129-B8CE685A46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0C3FA-5947-9702-A187-2CFB445B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31CD2-37E0-5830-58CC-898C415A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45C0-4F66-4A88-ABC4-278A893C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2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39E22-EA8B-D278-0E39-CD4B3789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0A376-52AB-8DF5-AA87-63B6C941D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C5DF3-3C15-8159-CCC0-E2E0D8BC5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86554-E5FC-0337-9FFC-8E9D5E83C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5D8A1-6D14-E866-3DEA-4F75CA133F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DB6C9A-4C95-7B65-63E2-4A9D99AF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9BEB-B2A3-4B42-9129-B8CE685A46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53A017-891E-5BF2-5681-F35450D13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6CDBD6-6392-5BC8-F344-4DFDD281F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45C0-4F66-4A88-ABC4-278A893C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0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9F45-04DE-AE2F-CBFB-9862B29D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46BB02-5688-BC01-11E8-6EDC20618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9BEB-B2A3-4B42-9129-B8CE685A46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E61D2-3991-D9EC-E4E5-9CB6F078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07492-2550-3B4F-84D6-094578A56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45C0-4F66-4A88-ABC4-278A893C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5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EE4E9E-2B42-51EB-FEB8-C4F1853C3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9BEB-B2A3-4B42-9129-B8CE685A46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3C1ADF-4AC5-A7B9-101E-52D773F5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51388-9C38-9B44-49B6-0CD2244E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45C0-4F66-4A88-ABC4-278A893C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1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8938A-1EC9-882A-13B0-AEE827E65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3090-F4DE-94F9-3213-27A33158B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7F267-689F-93E3-C236-9EA503369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F71F0-F7DA-1B43-4AE2-41594899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9BEB-B2A3-4B42-9129-B8CE685A46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73388-F544-FFFD-C3DF-5F1C8AD99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F1162-A9EC-6D80-2B94-878D89EF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45C0-4F66-4A88-ABC4-278A893C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E6B8B-EC2D-DB40-F4E6-42DDB4DE1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246635-22A8-80D7-3453-FC137EC00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0C6EA-44C7-6019-C663-9988F8DC1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9BAE9-2E82-0AEB-57AC-E8CC5403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9BEB-B2A3-4B42-9129-B8CE685A46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32369-9252-AA82-A05A-61F89F1A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BD43E-44B3-F6FB-752B-74F94CCA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645C0-4F66-4A88-ABC4-278A893C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4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44C8E-9616-C2E5-B46D-A7D1334F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D2AFC-268B-254B-1D97-717812B3C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60563-5CB6-FE8A-D1E1-3F5A4DFF34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29BEB-B2A3-4B42-9129-B8CE685A463C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6E60C-CDAF-5713-56AF-699B386DD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C4418-D36B-0D51-3C42-5CA144A3E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645C0-4F66-4A88-ABC4-278A893C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6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62_1C0F7FA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DB83AE7-F32F-08DC-1556-3CA691BCA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7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, outdoor, town&#10;&#10;Description automatically generated">
            <a:extLst>
              <a:ext uri="{FF2B5EF4-FFF2-40B4-BE49-F238E27FC236}">
                <a16:creationId xmlns:a16="http://schemas.microsoft.com/office/drawing/2014/main" id="{D1ABBC5F-C226-EAD7-42D1-8B8F613908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" b="12282"/>
          <a:stretch/>
        </p:blipFill>
        <p:spPr>
          <a:xfrm>
            <a:off x="-1905" y="-1"/>
            <a:ext cx="12195809" cy="6131515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0B7F16-5E22-50C1-000E-94DE7FF53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31514"/>
            <a:ext cx="12192000" cy="7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54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floor">
            <a:extLst>
              <a:ext uri="{FF2B5EF4-FFF2-40B4-BE49-F238E27FC236}">
                <a16:creationId xmlns:a16="http://schemas.microsoft.com/office/drawing/2014/main" id="{15F437C0-446A-BFFA-A0FF-396E9116E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 b="12801"/>
          <a:stretch/>
        </p:blipFill>
        <p:spPr>
          <a:xfrm>
            <a:off x="6232" y="-1"/>
            <a:ext cx="12185767" cy="6131515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BB580F-EBBC-B431-B97F-3D7F71422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31514"/>
            <a:ext cx="12192000" cy="7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3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ceiling, window, floor&#10;&#10;Description automatically generated">
            <a:extLst>
              <a:ext uri="{FF2B5EF4-FFF2-40B4-BE49-F238E27FC236}">
                <a16:creationId xmlns:a16="http://schemas.microsoft.com/office/drawing/2014/main" id="{D299C2FD-B8E0-C439-5B47-B188ECBAB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" b="13070"/>
          <a:stretch/>
        </p:blipFill>
        <p:spPr>
          <a:xfrm>
            <a:off x="-16271" y="0"/>
            <a:ext cx="12195894" cy="6131514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39A20F-28AF-AD67-7225-C6273A38B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31514"/>
            <a:ext cx="12192000" cy="7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53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C11E32FC-7189-7F71-F580-EAD3B95663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3069"/>
          <a:stretch/>
        </p:blipFill>
        <p:spPr>
          <a:xfrm>
            <a:off x="-16270" y="0"/>
            <a:ext cx="12222497" cy="6131514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9FCD1E-47C5-168C-E094-CB0F5ECA7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31514"/>
            <a:ext cx="12192000" cy="7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78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063571F-DACE-AD6D-83E3-197BC9F33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7A93D-12F6-8413-14CF-1B6A60E94CA4}"/>
              </a:ext>
            </a:extLst>
          </p:cNvPr>
          <p:cNvSpPr txBox="1"/>
          <p:nvPr/>
        </p:nvSpPr>
        <p:spPr>
          <a:xfrm>
            <a:off x="369700" y="293059"/>
            <a:ext cx="582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1F4E"/>
                </a:solidFill>
                <a:latin typeface="BentonSans Bold" panose="02000503040000020004" pitchFamily="50" charset="0"/>
              </a:rPr>
              <a:t>Key Takeaways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7DCB2BE-E6CD-DF6E-F981-BA6AD0CAFEE3}"/>
              </a:ext>
            </a:extLst>
          </p:cNvPr>
          <p:cNvSpPr txBox="1">
            <a:spLocks/>
          </p:cNvSpPr>
          <p:nvPr/>
        </p:nvSpPr>
        <p:spPr>
          <a:xfrm>
            <a:off x="-1" y="1098994"/>
            <a:ext cx="9731830" cy="7780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73152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endParaRPr lang="en-US" b="0">
              <a:solidFill>
                <a:srgbClr val="001F4E"/>
              </a:solidFill>
              <a:latin typeface="BentonSans Bold" panose="0200050304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161C33-81CF-70BE-7651-623966F689BE}"/>
              </a:ext>
            </a:extLst>
          </p:cNvPr>
          <p:cNvSpPr txBox="1"/>
          <p:nvPr/>
        </p:nvSpPr>
        <p:spPr>
          <a:xfrm>
            <a:off x="6832471" y="3658766"/>
            <a:ext cx="2726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1F4E"/>
                </a:solidFill>
                <a:latin typeface="BentonSans Bold" panose="02000503040000020004" pitchFamily="50" charset="0"/>
              </a:rPr>
              <a:t>Customizing best practice models </a:t>
            </a:r>
            <a:r>
              <a:rPr lang="en-US" sz="2400">
                <a:solidFill>
                  <a:srgbClr val="001F4E"/>
                </a:solidFill>
                <a:latin typeface="BentonSans Book" panose="02000503040000020004" pitchFamily="50" charset="0"/>
              </a:rPr>
              <a:t>to fit the needs of DuPage residents.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6605BC-3878-EB44-D42B-E89DD811AF81}"/>
              </a:ext>
            </a:extLst>
          </p:cNvPr>
          <p:cNvSpPr txBox="1"/>
          <p:nvPr/>
        </p:nvSpPr>
        <p:spPr>
          <a:xfrm>
            <a:off x="3464380" y="3654543"/>
            <a:ext cx="3039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1F4E"/>
                </a:solidFill>
                <a:latin typeface="BentonSans Bold" panose="02000503040000020004" pitchFamily="50" charset="0"/>
              </a:rPr>
              <a:t>The Crisis Recovery Center </a:t>
            </a:r>
            <a:r>
              <a:rPr lang="en-US" sz="2400">
                <a:solidFill>
                  <a:srgbClr val="001F4E"/>
                </a:solidFill>
                <a:latin typeface="BentonSans Book" panose="02000503040000020004" pitchFamily="50" charset="0"/>
              </a:rPr>
              <a:t>leverages and builds upon the foundation of existing crisis services.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BD081C-5EA3-48B4-B33A-9E63863A9696}"/>
              </a:ext>
            </a:extLst>
          </p:cNvPr>
          <p:cNvSpPr txBox="1"/>
          <p:nvPr/>
        </p:nvSpPr>
        <p:spPr>
          <a:xfrm>
            <a:off x="189659" y="3654543"/>
            <a:ext cx="2938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1F4E"/>
                </a:solidFill>
                <a:latin typeface="BentonSans Bold" panose="02000503040000020004" pitchFamily="50" charset="0"/>
              </a:rPr>
              <a:t>The Crisis Recovery Center </a:t>
            </a:r>
            <a:r>
              <a:rPr lang="en-US" sz="2400" dirty="0">
                <a:solidFill>
                  <a:srgbClr val="001F4E"/>
                </a:solidFill>
                <a:latin typeface="BentonSans Book" panose="02000503040000020004" pitchFamily="50" charset="0"/>
              </a:rPr>
              <a:t>is one component </a:t>
            </a:r>
          </a:p>
          <a:p>
            <a:pPr algn="ctr"/>
            <a:r>
              <a:rPr lang="en-US" sz="2400" dirty="0">
                <a:solidFill>
                  <a:srgbClr val="001F4E"/>
                </a:solidFill>
                <a:latin typeface="BentonSans Book" panose="02000503040000020004" pitchFamily="50" charset="0"/>
              </a:rPr>
              <a:t>of crisis system expansion.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1B9098-4C85-792A-C7BB-7941DD2E56E5}"/>
              </a:ext>
            </a:extLst>
          </p:cNvPr>
          <p:cNvCxnSpPr>
            <a:cxnSpLocks/>
          </p:cNvCxnSpPr>
          <p:nvPr/>
        </p:nvCxnSpPr>
        <p:spPr>
          <a:xfrm>
            <a:off x="3136123" y="2382253"/>
            <a:ext cx="0" cy="3376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3D4E970-1BCE-19C7-CEB4-3900022766CF}"/>
              </a:ext>
            </a:extLst>
          </p:cNvPr>
          <p:cNvSpPr txBox="1"/>
          <p:nvPr/>
        </p:nvSpPr>
        <p:spPr>
          <a:xfrm>
            <a:off x="392481" y="1114404"/>
            <a:ext cx="9339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>
                <a:solidFill>
                  <a:srgbClr val="001F4E"/>
                </a:solidFill>
                <a:latin typeface="BentonSans Bold" panose="02000503040000020004" pitchFamily="50" charset="0"/>
              </a:rPr>
              <a:t>Crisis services available now.</a:t>
            </a:r>
            <a:endParaRPr lang="en-US" sz="280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4815562-3D7C-CC29-7583-4389DA820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9591" y="2384374"/>
            <a:ext cx="1408305" cy="115891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5A89D4-15CE-4FA2-3627-41FBF51CB397}"/>
              </a:ext>
            </a:extLst>
          </p:cNvPr>
          <p:cNvCxnSpPr>
            <a:cxnSpLocks/>
          </p:cNvCxnSpPr>
          <p:nvPr/>
        </p:nvCxnSpPr>
        <p:spPr>
          <a:xfrm>
            <a:off x="6709502" y="2382253"/>
            <a:ext cx="0" cy="3376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id="{5CDD432A-8845-7909-647D-891FBAA90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972" y="2274297"/>
            <a:ext cx="1332643" cy="133264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9E540FCE-73F8-50B5-B498-636D07E21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24094" y="2398524"/>
            <a:ext cx="991279" cy="12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49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84A6877-F935-9424-BFD8-4054460C55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6826" r="6309" b="12708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effectLst/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8F81212-CB12-775F-00FC-9806BB789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9744" y="341286"/>
            <a:ext cx="12251744" cy="395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84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CEC1E36-0156-3C5E-B00A-9C0F6930C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48C838-4EB2-11BD-AE64-3B291FCB180F}"/>
              </a:ext>
            </a:extLst>
          </p:cNvPr>
          <p:cNvSpPr txBox="1"/>
          <p:nvPr/>
        </p:nvSpPr>
        <p:spPr>
          <a:xfrm>
            <a:off x="0" y="2767280"/>
            <a:ext cx="9993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8CC6EC"/>
                </a:solidFill>
                <a:latin typeface="BentonSans Bold" panose="02000503040000020004" pitchFamily="50" charset="0"/>
              </a:rPr>
              <a:t>Email us at:</a:t>
            </a:r>
          </a:p>
          <a:p>
            <a:pPr algn="ctr"/>
            <a:r>
              <a:rPr lang="en-US" sz="4000" dirty="0">
                <a:solidFill>
                  <a:srgbClr val="26285B"/>
                </a:solidFill>
                <a:latin typeface="BentonSans Bold" panose="02000503040000020004" pitchFamily="50" charset="0"/>
              </a:rPr>
              <a:t>CRC@dupagehealth.org</a:t>
            </a:r>
            <a:endParaRPr lang="en-US" sz="3600" dirty="0">
              <a:solidFill>
                <a:srgbClr val="26285B"/>
              </a:solidFill>
              <a:latin typeface="BentonSans Bold" panose="02000503040000020004" pitchFamily="50" charset="0"/>
            </a:endParaRPr>
          </a:p>
          <a:p>
            <a:pPr algn="ctr"/>
            <a:endParaRPr lang="en-US" sz="4000" dirty="0">
              <a:latin typeface="BentonSans Bold" panose="02000503040000020004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959DA3-05D3-C07A-6D4B-226AC942DC46}"/>
              </a:ext>
            </a:extLst>
          </p:cNvPr>
          <p:cNvSpPr txBox="1"/>
          <p:nvPr/>
        </p:nvSpPr>
        <p:spPr>
          <a:xfrm>
            <a:off x="369700" y="293059"/>
            <a:ext cx="582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26285B"/>
                </a:solidFill>
                <a:latin typeface="BentonSans Bold" panose="02000503040000020004" pitchFamily="50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46270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FF1B96A-0BEA-5DA4-201F-2803A2B58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062EAC0-7158-7B71-304C-AD34075EFFCD}"/>
              </a:ext>
            </a:extLst>
          </p:cNvPr>
          <p:cNvGrpSpPr/>
          <p:nvPr/>
        </p:nvGrpSpPr>
        <p:grpSpPr>
          <a:xfrm>
            <a:off x="2032274" y="1239414"/>
            <a:ext cx="6245452" cy="4379171"/>
            <a:chOff x="2032274" y="1239414"/>
            <a:chExt cx="6245452" cy="43791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117FB2-DFA9-2E16-89BB-FB5727448953}"/>
                </a:ext>
              </a:extLst>
            </p:cNvPr>
            <p:cNvSpPr txBox="1"/>
            <p:nvPr/>
          </p:nvSpPr>
          <p:spPr>
            <a:xfrm>
              <a:off x="2032274" y="1848322"/>
              <a:ext cx="5728093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 fontAlgn="base"/>
              <a:r>
                <a:rPr lang="en-US" sz="23900">
                  <a:solidFill>
                    <a:srgbClr val="16224D"/>
                  </a:solidFill>
                  <a:latin typeface="BentonSans Bold" panose="02000503040000020004" pitchFamily="50" charset="0"/>
                </a:rPr>
                <a:t>?</a:t>
              </a:r>
              <a:endParaRPr lang="en-US" sz="5400" b="0" i="0">
                <a:solidFill>
                  <a:srgbClr val="16224D"/>
                </a:solidFill>
                <a:effectLst/>
                <a:latin typeface="BentonSans Book" panose="02000503040000020004" pitchFamily="50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F30FD20-5049-FAED-0DF6-10CD747A2749}"/>
                </a:ext>
              </a:extLst>
            </p:cNvPr>
            <p:cNvCxnSpPr>
              <a:cxnSpLocks/>
            </p:cNvCxnSpPr>
            <p:nvPr/>
          </p:nvCxnSpPr>
          <p:spPr>
            <a:xfrm>
              <a:off x="2394284" y="2597254"/>
              <a:ext cx="3443180" cy="0"/>
            </a:xfrm>
            <a:prstGeom prst="line">
              <a:avLst/>
            </a:prstGeom>
            <a:ln>
              <a:solidFill>
                <a:srgbClr val="8090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87A0FD6-38F1-DBD6-72AA-ABDEC4B5B254}"/>
                </a:ext>
              </a:extLst>
            </p:cNvPr>
            <p:cNvCxnSpPr>
              <a:cxnSpLocks/>
            </p:cNvCxnSpPr>
            <p:nvPr/>
          </p:nvCxnSpPr>
          <p:spPr>
            <a:xfrm>
              <a:off x="4074690" y="2424517"/>
              <a:ext cx="0" cy="1888958"/>
            </a:xfrm>
            <a:prstGeom prst="line">
              <a:avLst/>
            </a:prstGeom>
            <a:ln>
              <a:solidFill>
                <a:srgbClr val="8090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C687EFE-A44B-78C6-4481-F10149D98A81}"/>
                </a:ext>
              </a:extLst>
            </p:cNvPr>
            <p:cNvCxnSpPr>
              <a:cxnSpLocks/>
            </p:cNvCxnSpPr>
            <p:nvPr/>
          </p:nvCxnSpPr>
          <p:spPr>
            <a:xfrm>
              <a:off x="4379494" y="4429781"/>
              <a:ext cx="866274" cy="0"/>
            </a:xfrm>
            <a:prstGeom prst="line">
              <a:avLst/>
            </a:prstGeom>
            <a:ln>
              <a:solidFill>
                <a:srgbClr val="8090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3749BF8-858C-1960-7745-69C4E6A2F1F5}"/>
                </a:ext>
              </a:extLst>
            </p:cNvPr>
            <p:cNvCxnSpPr>
              <a:cxnSpLocks/>
            </p:cNvCxnSpPr>
            <p:nvPr/>
          </p:nvCxnSpPr>
          <p:spPr>
            <a:xfrm>
              <a:off x="4379494" y="4874949"/>
              <a:ext cx="866274" cy="0"/>
            </a:xfrm>
            <a:prstGeom prst="line">
              <a:avLst/>
            </a:prstGeom>
            <a:ln>
              <a:solidFill>
                <a:srgbClr val="8090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5830692-6633-0C9F-EAE0-F298F49C8056}"/>
                </a:ext>
              </a:extLst>
            </p:cNvPr>
            <p:cNvCxnSpPr>
              <a:cxnSpLocks/>
            </p:cNvCxnSpPr>
            <p:nvPr/>
          </p:nvCxnSpPr>
          <p:spPr>
            <a:xfrm>
              <a:off x="4567985" y="4313475"/>
              <a:ext cx="0" cy="685800"/>
            </a:xfrm>
            <a:prstGeom prst="line">
              <a:avLst/>
            </a:prstGeom>
            <a:ln>
              <a:solidFill>
                <a:srgbClr val="8090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F30D96-5BA1-C492-7AD6-B905C2C3BE53}"/>
                </a:ext>
              </a:extLst>
            </p:cNvPr>
            <p:cNvCxnSpPr>
              <a:cxnSpLocks/>
            </p:cNvCxnSpPr>
            <p:nvPr/>
          </p:nvCxnSpPr>
          <p:spPr>
            <a:xfrm>
              <a:off x="5085342" y="4313475"/>
              <a:ext cx="0" cy="685800"/>
            </a:xfrm>
            <a:prstGeom prst="line">
              <a:avLst/>
            </a:prstGeom>
            <a:ln>
              <a:solidFill>
                <a:srgbClr val="8090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79C86B2-181D-8D53-A7E4-E13F4E8BDE4F}"/>
                </a:ext>
              </a:extLst>
            </p:cNvPr>
            <p:cNvCxnSpPr>
              <a:cxnSpLocks/>
            </p:cNvCxnSpPr>
            <p:nvPr/>
          </p:nvCxnSpPr>
          <p:spPr>
            <a:xfrm>
              <a:off x="5667154" y="2424517"/>
              <a:ext cx="0" cy="1888958"/>
            </a:xfrm>
            <a:prstGeom prst="line">
              <a:avLst/>
            </a:prstGeom>
            <a:ln>
              <a:solidFill>
                <a:srgbClr val="8090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1B57C77-6C33-1FE1-E5BC-E5C90A358C32}"/>
                </a:ext>
              </a:extLst>
            </p:cNvPr>
            <p:cNvCxnSpPr>
              <a:cxnSpLocks/>
            </p:cNvCxnSpPr>
            <p:nvPr/>
          </p:nvCxnSpPr>
          <p:spPr>
            <a:xfrm>
              <a:off x="3894364" y="4185423"/>
              <a:ext cx="3505057" cy="0"/>
            </a:xfrm>
            <a:prstGeom prst="line">
              <a:avLst/>
            </a:prstGeom>
            <a:ln>
              <a:solidFill>
                <a:srgbClr val="8090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F98E6E-E4C9-2A9A-3DF2-6120E9054979}"/>
                </a:ext>
              </a:extLst>
            </p:cNvPr>
            <p:cNvSpPr txBox="1"/>
            <p:nvPr/>
          </p:nvSpPr>
          <p:spPr>
            <a:xfrm>
              <a:off x="2394284" y="1239414"/>
              <a:ext cx="58834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8CC5EB"/>
                  </a:solidFill>
                  <a:latin typeface="BentonSans Bold" panose="02000503040000020004" pitchFamily="50" charset="0"/>
                </a:rPr>
                <a:t>QUESTIONS</a:t>
              </a:r>
              <a:endParaRPr lang="en-US" sz="6600" dirty="0">
                <a:solidFill>
                  <a:srgbClr val="8CC5E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97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DB4B4C71-0D17-F22A-B1E1-C80AA87A8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910" y="514966"/>
            <a:ext cx="8652683" cy="5710962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B4D1340-FF18-2300-26DA-6642B9F2F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81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5E304A8-064C-2F7F-0267-F0A982455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3CBC4D9-D7A5-4B6E-2E26-6839E8A4A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8362" y="2774806"/>
            <a:ext cx="48672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48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CEEDA6-9873-B0B5-96F6-32109DFB1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34329" r="29796" b="13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28C54E-7B5B-5200-4B85-093C03E3E633}"/>
              </a:ext>
            </a:extLst>
          </p:cNvPr>
          <p:cNvSpPr txBox="1"/>
          <p:nvPr/>
        </p:nvSpPr>
        <p:spPr>
          <a:xfrm>
            <a:off x="2310519" y="3132181"/>
            <a:ext cx="7783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8CC5EB"/>
                </a:solidFill>
                <a:latin typeface="BentonSans Book" panose="02000503040000020004" pitchFamily="50" charset="0"/>
                <a:cs typeface="Arial" panose="020B0604020202020204" pitchFamily="34" charset="0"/>
              </a:rPr>
              <a:t>The Crisis Recovery Center aims to transform DuPage County’s crisis response system by integrating national strategies and best practices. </a:t>
            </a:r>
          </a:p>
          <a:p>
            <a:pPr algn="ctr"/>
            <a:endParaRPr lang="en-US" sz="2400" b="1">
              <a:solidFill>
                <a:srgbClr val="8CC5EB"/>
              </a:solidFill>
              <a:latin typeface="BentonSans Book" panose="02000503040000020004" pitchFamily="50" charset="0"/>
              <a:cs typeface="Arial" panose="020B0604020202020204" pitchFamily="34" charset="0"/>
            </a:endParaRPr>
          </a:p>
          <a:p>
            <a:pPr algn="ctr"/>
            <a:r>
              <a:rPr lang="en-US" sz="2400" b="1">
                <a:solidFill>
                  <a:srgbClr val="8CC5EB"/>
                </a:solidFill>
                <a:latin typeface="BentonSans Book" panose="02000503040000020004" pitchFamily="50" charset="0"/>
                <a:cs typeface="Arial" panose="020B0604020202020204" pitchFamily="34" charset="0"/>
              </a:rPr>
              <a:t>This ensures more effective support for individuals facing mental health or substance use crises.</a:t>
            </a:r>
          </a:p>
        </p:txBody>
      </p:sp>
    </p:spTree>
    <p:extLst>
      <p:ext uri="{BB962C8B-B14F-4D97-AF65-F5344CB8AC3E}">
        <p14:creationId xmlns:p14="http://schemas.microsoft.com/office/powerpoint/2010/main" val="1135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9FCE8DDA-22FA-F47D-EB83-2BE5FF2A0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A78AF8D5-B086-5B0C-B4DF-B94E1381C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0" y="1343024"/>
            <a:ext cx="9561192" cy="4411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1F6DDC-0712-60B7-65C7-47C275FE62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"/>
          <a:stretch/>
        </p:blipFill>
        <p:spPr>
          <a:xfrm>
            <a:off x="-1" y="114952"/>
            <a:ext cx="9988913" cy="90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7776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865917F-69E2-710B-371C-93A2C74E7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EF6C06B9-35BA-715E-5AB9-18F50B8D9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14302"/>
            <a:ext cx="6420571" cy="604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3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right light in the sky&#10;&#10;Description automatically generated with low confidence">
            <a:extLst>
              <a:ext uri="{FF2B5EF4-FFF2-40B4-BE49-F238E27FC236}">
                <a16:creationId xmlns:a16="http://schemas.microsoft.com/office/drawing/2014/main" id="{800B15E9-D731-1730-7A5B-0345EFBC4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469535-6E30-8C07-43D3-3B5494978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 hidden="1">
            <a:extLst>
              <a:ext uri="{FF2B5EF4-FFF2-40B4-BE49-F238E27FC236}">
                <a16:creationId xmlns:a16="http://schemas.microsoft.com/office/drawing/2014/main" id="{BBEB7453-8158-48C3-AACE-BCE210F2C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0A71EA-0D5B-4B90-BDA9-F47A93B7341F}"/>
              </a:ext>
            </a:extLst>
          </p:cNvPr>
          <p:cNvSpPr txBox="1"/>
          <p:nvPr/>
        </p:nvSpPr>
        <p:spPr>
          <a:xfrm>
            <a:off x="1778386" y="362971"/>
            <a:ext cx="10516282" cy="833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74074"/>
              </a:lnSpc>
            </a:pPr>
            <a:r>
              <a:rPr lang="en-US" sz="3200">
                <a:solidFill>
                  <a:schemeClr val="bg1"/>
                </a:solidFill>
                <a:latin typeface="BentonSans Bold"/>
              </a:rPr>
              <a:t>Building for Success- </a:t>
            </a:r>
            <a:br>
              <a:rPr lang="en-US" sz="3200">
                <a:solidFill>
                  <a:schemeClr val="bg1"/>
                </a:solidFill>
                <a:latin typeface="BentonSans Bold"/>
              </a:rPr>
            </a:br>
            <a:r>
              <a:rPr lang="en-US" sz="3200">
                <a:solidFill>
                  <a:schemeClr val="bg1"/>
                </a:solidFill>
                <a:latin typeface="BentonSans Bold"/>
              </a:rPr>
              <a:t>Goal of a Crisis Recovery Center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A08B9-1EE3-4806-A6B7-CC794107B0D2}"/>
              </a:ext>
            </a:extLst>
          </p:cNvPr>
          <p:cNvSpPr txBox="1"/>
          <p:nvPr/>
        </p:nvSpPr>
        <p:spPr>
          <a:xfrm>
            <a:off x="1318767" y="2450851"/>
            <a:ext cx="4076349" cy="24929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chemeClr val="bg1"/>
                </a:solidFill>
                <a:latin typeface="BentonSans Cond Bold" panose="02000506030000020004" pitchFamily="50" charset="0"/>
              </a:rPr>
              <a:t>Single point of access</a:t>
            </a:r>
          </a:p>
          <a:p>
            <a:endParaRPr lang="en-US" sz="2400">
              <a:solidFill>
                <a:schemeClr val="bg1"/>
              </a:solidFill>
              <a:latin typeface="BentonSans Cond Bold" panose="02000506030000020004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chemeClr val="bg1"/>
                </a:solidFill>
                <a:latin typeface="BentonSans Cond Bold" panose="02000506030000020004" pitchFamily="50" charset="0"/>
              </a:rPr>
              <a:t>Destigmatize</a:t>
            </a:r>
          </a:p>
          <a:p>
            <a:endParaRPr lang="en-US" sz="2000">
              <a:solidFill>
                <a:schemeClr val="bg1"/>
              </a:solidFill>
              <a:latin typeface="BentonSans Book" panose="02000503040000020004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chemeClr val="bg1"/>
                </a:solidFill>
                <a:latin typeface="BentonSans Cond Bold" panose="02000506030000020004" pitchFamily="50" charset="0"/>
              </a:rPr>
              <a:t>Safe alternative space</a:t>
            </a:r>
            <a:endParaRPr lang="en-US" sz="2000">
              <a:solidFill>
                <a:schemeClr val="bg1"/>
              </a:solidFill>
              <a:latin typeface="BentonSans Book" panose="02000503040000020004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>
              <a:solidFill>
                <a:schemeClr val="bg1"/>
              </a:solidFill>
              <a:latin typeface="BentonSans Book" panose="02000503040000020004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>
              <a:solidFill>
                <a:schemeClr val="bg1"/>
              </a:solidFill>
              <a:latin typeface="BentonSans Book" panose="02000503040000020004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947D42-A84D-420D-AEB3-3A9D86075DC7}"/>
              </a:ext>
            </a:extLst>
          </p:cNvPr>
          <p:cNvSpPr txBox="1"/>
          <p:nvPr/>
        </p:nvSpPr>
        <p:spPr>
          <a:xfrm>
            <a:off x="5497784" y="2463123"/>
            <a:ext cx="4209139" cy="3200876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BentonSans Cond Bold" panose="02000506030000020004" pitchFamily="50" charset="0"/>
              </a:rPr>
              <a:t>Sobering and non-medical withdrawal management</a:t>
            </a:r>
          </a:p>
          <a:p>
            <a:endParaRPr lang="en-US" sz="2000" dirty="0">
              <a:solidFill>
                <a:schemeClr val="bg1"/>
              </a:solidFill>
              <a:latin typeface="BentonSans Book" panose="02000503040000020004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chemeClr val="bg1"/>
                </a:solidFill>
                <a:latin typeface="BentonSans Cond Bold"/>
              </a:rPr>
              <a:t>Reduce inappropriate utilization of ERs</a:t>
            </a:r>
            <a:endParaRPr lang="en-US" sz="2000">
              <a:solidFill>
                <a:schemeClr val="bg1"/>
              </a:solidFill>
              <a:latin typeface="BentonSans Cond Bold"/>
            </a:endParaRPr>
          </a:p>
          <a:p>
            <a:endParaRPr lang="en-US" sz="2000" dirty="0">
              <a:solidFill>
                <a:schemeClr val="bg1"/>
              </a:solidFill>
              <a:latin typeface="BentonSans Book" panose="02000503040000020004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BentonSans Cond Bold" panose="02000506030000020004" pitchFamily="50" charset="0"/>
              </a:rPr>
              <a:t>Efficient and effective </a:t>
            </a:r>
            <a:r>
              <a:rPr lang="en-US" sz="2400" dirty="0">
                <a:solidFill>
                  <a:schemeClr val="bg1"/>
                </a:solidFill>
                <a:latin typeface="BentonSans Cond Bold" panose="02000506030000020004" pitchFamily="50" charset="0"/>
              </a:rPr>
              <a:t>use of existing resources </a:t>
            </a:r>
            <a:endParaRPr lang="en-US" sz="2000" dirty="0">
              <a:solidFill>
                <a:schemeClr val="bg1"/>
              </a:solidFill>
              <a:latin typeface="BentonSans Cond Bold" panose="02000506030000020004" pitchFamily="50" charset="0"/>
            </a:endParaRPr>
          </a:p>
          <a:p>
            <a:endParaRPr lang="en-US" sz="2000" dirty="0">
              <a:solidFill>
                <a:schemeClr val="bg1"/>
              </a:solidFill>
              <a:latin typeface="BentonSans Book" panose="02000503040000020004" pitchFamily="50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8EAA37-22CF-4338-91DD-09AC35DBE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3792B-4A12-4F35-AC30-726E74229277}" type="slidenum">
              <a:rPr lang="en-US" smtClean="0"/>
              <a:t>7</a:t>
            </a:fld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D69C8E4-B74E-8EBF-8444-F6B3B6CA5944}"/>
              </a:ext>
            </a:extLst>
          </p:cNvPr>
          <p:cNvSpPr txBox="1">
            <a:spLocks/>
          </p:cNvSpPr>
          <p:nvPr/>
        </p:nvSpPr>
        <p:spPr>
          <a:xfrm>
            <a:off x="0" y="1391872"/>
            <a:ext cx="9737305" cy="442776"/>
          </a:xfrm>
          <a:prstGeom prst="rect">
            <a:avLst/>
          </a:prstGeom>
          <a:solidFill>
            <a:srgbClr val="86BFE5"/>
          </a:solidFill>
        </p:spPr>
        <p:txBody>
          <a:bodyPr vert="horz" lIns="73152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endParaRPr lang="en-US" sz="1400" b="0" cap="none">
              <a:solidFill>
                <a:schemeClr val="tx1"/>
              </a:solidFill>
              <a:latin typeface="BentonSans Book" panose="02000503040000020004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A9C38E-0CC4-4D8D-F203-29702EF7FD01}"/>
              </a:ext>
            </a:extLst>
          </p:cNvPr>
          <p:cNvSpPr txBox="1"/>
          <p:nvPr/>
        </p:nvSpPr>
        <p:spPr>
          <a:xfrm>
            <a:off x="1778386" y="1478245"/>
            <a:ext cx="8860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cap="none">
                <a:solidFill>
                  <a:srgbClr val="001E4E"/>
                </a:solidFill>
                <a:latin typeface="BentonSans Book" panose="02000503040000020004" pitchFamily="50" charset="0"/>
              </a:rPr>
              <a:t>optimal care for DuPage County residents experiencing a behavioral health crisis</a:t>
            </a:r>
            <a:endParaRPr lang="en-US" sz="1600">
              <a:solidFill>
                <a:srgbClr val="001E4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853B88-B7C1-0C32-E54E-483BB8DDF61F}"/>
              </a:ext>
            </a:extLst>
          </p:cNvPr>
          <p:cNvSpPr txBox="1"/>
          <p:nvPr/>
        </p:nvSpPr>
        <p:spPr>
          <a:xfrm>
            <a:off x="-124070" y="1467570"/>
            <a:ext cx="2064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cap="none">
                <a:solidFill>
                  <a:srgbClr val="001E4E"/>
                </a:solidFill>
                <a:latin typeface="BentonSans Cond Black" panose="02000506050000020004" pitchFamily="50" charset="0"/>
              </a:rPr>
              <a:t>OUR NORTH STAR</a:t>
            </a:r>
            <a:endParaRPr lang="en-US" sz="160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D10EDAA-93F4-C6B0-8CFE-941B0EB31D82}"/>
              </a:ext>
            </a:extLst>
          </p:cNvPr>
          <p:cNvCxnSpPr/>
          <p:nvPr/>
        </p:nvCxnSpPr>
        <p:spPr>
          <a:xfrm>
            <a:off x="0" y="97971"/>
            <a:ext cx="1219199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92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risis recovery center&#10;&#10;Description automatically generated">
            <a:extLst>
              <a:ext uri="{FF2B5EF4-FFF2-40B4-BE49-F238E27FC236}">
                <a16:creationId xmlns:a16="http://schemas.microsoft.com/office/drawing/2014/main" id="{A4CC3190-7D0F-A0A3-6695-B4A1A61BF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6551"/>
          <a:stretch/>
        </p:blipFill>
        <p:spPr>
          <a:xfrm>
            <a:off x="0" y="877824"/>
            <a:ext cx="10107631" cy="5449824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0A9B5C0-78F8-C8C4-32D4-5D9448E23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B0208-F217-6F0F-2502-785D1A42E2E4}"/>
              </a:ext>
            </a:extLst>
          </p:cNvPr>
          <p:cNvSpPr txBox="1"/>
          <p:nvPr/>
        </p:nvSpPr>
        <p:spPr>
          <a:xfrm>
            <a:off x="150921" y="180469"/>
            <a:ext cx="9197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6224D"/>
                </a:solidFill>
                <a:latin typeface="Bebas Neue" panose="020B0606020202050201" pitchFamily="34" charset="0"/>
              </a:rPr>
              <a:t>CRC Entry Points</a:t>
            </a:r>
          </a:p>
        </p:txBody>
      </p:sp>
    </p:spTree>
    <p:extLst>
      <p:ext uri="{BB962C8B-B14F-4D97-AF65-F5344CB8AC3E}">
        <p14:creationId xmlns:p14="http://schemas.microsoft.com/office/powerpoint/2010/main" val="782708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0B4890-C040-15B5-6DCD-230F0FFEB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83" y="82455"/>
            <a:ext cx="10379699" cy="675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37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75A40D55E22C4180FB73F7F062A03A" ma:contentTypeVersion="19" ma:contentTypeDescription="Create a new document." ma:contentTypeScope="" ma:versionID="eb720f65a8ca18ab7bfcaf381431a0b4">
  <xsd:schema xmlns:xsd="http://www.w3.org/2001/XMLSchema" xmlns:xs="http://www.w3.org/2001/XMLSchema" xmlns:p="http://schemas.microsoft.com/office/2006/metadata/properties" xmlns:ns1="http://schemas.microsoft.com/sharepoint/v3" xmlns:ns2="29796d26-e32c-4d1d-90f4-5a7049168f7f" xmlns:ns3="0d503c7c-ef7d-4acc-a2fa-acf2f6ca2811" targetNamespace="http://schemas.microsoft.com/office/2006/metadata/properties" ma:root="true" ma:fieldsID="c512e0db7f22e740ff449bc687caa539" ns1:_="" ns2:_="" ns3:_="">
    <xsd:import namespace="http://schemas.microsoft.com/sharepoint/v3"/>
    <xsd:import namespace="29796d26-e32c-4d1d-90f4-5a7049168f7f"/>
    <xsd:import namespace="0d503c7c-ef7d-4acc-a2fa-acf2f6ca28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Note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796d26-e32c-4d1d-90f4-5a7049168f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4bd80cb-b55d-4a01-be99-577b45a2dd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503c7c-ef7d-4acc-a2fa-acf2f6ca281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a595152-17ed-441c-ada2-c1370ec01a2a}" ma:internalName="TaxCatchAll" ma:showField="CatchAllData" ma:web="0d503c7c-ef7d-4acc-a2fa-acf2f6ca28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503c7c-ef7d-4acc-a2fa-acf2f6ca2811" xsi:nil="true"/>
    <lcf76f155ced4ddcb4097134ff3c332f xmlns="29796d26-e32c-4d1d-90f4-5a7049168f7f">
      <Terms xmlns="http://schemas.microsoft.com/office/infopath/2007/PartnerControls"/>
    </lcf76f155ced4ddcb4097134ff3c332f>
    <_ip_UnifiedCompliancePolicyUIAction xmlns="http://schemas.microsoft.com/sharepoint/v3" xsi:nil="true"/>
    <Notes xmlns="29796d26-e32c-4d1d-90f4-5a7049168f7f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491EEE2-0E60-4CDB-9537-BB569B86DE25}"/>
</file>

<file path=customXml/itemProps2.xml><?xml version="1.0" encoding="utf-8"?>
<ds:datastoreItem xmlns:ds="http://schemas.openxmlformats.org/officeDocument/2006/customXml" ds:itemID="{A9B475B9-1E2C-4433-9B93-B0DCCEF576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E1A376-6364-4591-834C-B815F136014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bb5434b0-7dc1-4e84-97dd-54cf90fce72b"/>
    <ds:schemaRef ds:uri="http://schemas.microsoft.com/office/2006/metadata/properties"/>
    <ds:schemaRef ds:uri="6ea210ba-ef5a-42da-9033-180acb378ae8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440</Words>
  <Application>Microsoft Office PowerPoint</Application>
  <PresentationFormat>Widescreen</PresentationFormat>
  <Paragraphs>65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Wingdings</vt:lpstr>
      <vt:lpstr>Symbol</vt:lpstr>
      <vt:lpstr>Calibri Light</vt:lpstr>
      <vt:lpstr>BentonSans Bold</vt:lpstr>
      <vt:lpstr>Arial</vt:lpstr>
      <vt:lpstr>Bebas Neue</vt:lpstr>
      <vt:lpstr>BentonSans Cond Bold</vt:lpstr>
      <vt:lpstr>Calibri</vt:lpstr>
      <vt:lpstr>BentonSans Cond Black</vt:lpstr>
      <vt:lpstr>BentonSans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Siebert</dc:creator>
  <cp:lastModifiedBy>Lori Carnahan</cp:lastModifiedBy>
  <cp:revision>2</cp:revision>
  <cp:lastPrinted>2024-07-29T17:42:45Z</cp:lastPrinted>
  <dcterms:created xsi:type="dcterms:W3CDTF">2023-03-01T16:36:51Z</dcterms:created>
  <dcterms:modified xsi:type="dcterms:W3CDTF">2024-10-11T19:56:41Z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0x01010085355941B1AD534D9EE482D5F5F3F8F2</vt:lpwstr>
  </property>
  <property fmtid="{D5CDD505-2E9C-101B-9397-08002B2CF9AE}" pid="3" name="MediaServiceImageTags">
    <vt:lpwstr/>
  </property>
</Properties>
</file>