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7" r:id="rId5"/>
    <p:sldId id="2224" r:id="rId6"/>
    <p:sldId id="2240" r:id="rId7"/>
    <p:sldId id="2237" r:id="rId8"/>
    <p:sldId id="2221" r:id="rId9"/>
    <p:sldId id="2239" r:id="rId10"/>
    <p:sldId id="2222" r:id="rId11"/>
    <p:sldId id="2238" r:id="rId12"/>
    <p:sldId id="2241" r:id="rId13"/>
    <p:sldId id="2234" r:id="rId14"/>
    <p:sldId id="2235" r:id="rId15"/>
    <p:sldId id="2233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9F8DCF-B554-2DAB-EE0E-EBC78905D832}" name="Gabree, Scott (Volpe)" initials="GS(" userId="S::Scott.Gabree@ad.dot.gov::af0ca89f-9978-4215-bb16-bf40b6c0ce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6E835A-50A5-4572-B9AC-760E6FC48A17}" v="60" dt="2024-10-16T12:17:59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782" autoAdjust="0"/>
  </p:normalViewPr>
  <p:slideViewPr>
    <p:cSldViewPr snapToGrid="0">
      <p:cViewPr varScale="1">
        <p:scale>
          <a:sx n="40" d="100"/>
          <a:sy n="40" d="100"/>
        </p:scale>
        <p:origin x="129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325F0C-FF05-4363-A171-C655633C7AC1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6F3A2FB-D77D-469B-9CD1-0410C0976F67}">
      <dgm:prSet custT="1"/>
      <dgm:spPr/>
      <dgm:t>
        <a:bodyPr/>
        <a:lstStyle/>
        <a:p>
          <a:r>
            <a:rPr lang="en-US" sz="1700" b="1" dirty="0"/>
            <a:t>Behavioral / Public Health</a:t>
          </a:r>
          <a:endParaRPr lang="en-US" sz="1700" dirty="0"/>
        </a:p>
      </dgm:t>
    </dgm:pt>
    <dgm:pt modelId="{8FF48FEC-C821-4899-92B1-A48B6142B9BB}" type="parTrans" cxnId="{B5F3E20C-0292-477A-8C27-8E54F80F00FB}">
      <dgm:prSet/>
      <dgm:spPr/>
      <dgm:t>
        <a:bodyPr/>
        <a:lstStyle/>
        <a:p>
          <a:endParaRPr lang="en-US"/>
        </a:p>
      </dgm:t>
    </dgm:pt>
    <dgm:pt modelId="{3FC54BE6-F985-4751-985A-4107CEC29CF5}" type="sibTrans" cxnId="{B5F3E20C-0292-477A-8C27-8E54F80F00FB}">
      <dgm:prSet/>
      <dgm:spPr/>
      <dgm:t>
        <a:bodyPr/>
        <a:lstStyle/>
        <a:p>
          <a:endParaRPr lang="en-US"/>
        </a:p>
      </dgm:t>
    </dgm:pt>
    <dgm:pt modelId="{41E0014E-E004-4CCA-A269-5463395174A7}">
      <dgm:prSet custT="1"/>
      <dgm:spPr/>
      <dgm:t>
        <a:bodyPr/>
        <a:lstStyle/>
        <a:p>
          <a:r>
            <a:rPr lang="en-US" sz="1300" dirty="0"/>
            <a:t>2-1-1 Florida</a:t>
          </a:r>
        </a:p>
      </dgm:t>
    </dgm:pt>
    <dgm:pt modelId="{B2842D7D-34CE-4FB1-A296-EF5AF38021B6}" type="parTrans" cxnId="{BF0C5D4D-8351-4CC5-9B33-BAE31079991E}">
      <dgm:prSet/>
      <dgm:spPr/>
      <dgm:t>
        <a:bodyPr/>
        <a:lstStyle/>
        <a:p>
          <a:endParaRPr lang="en-US"/>
        </a:p>
      </dgm:t>
    </dgm:pt>
    <dgm:pt modelId="{3BC1E7E1-8563-4479-B473-D018C367C2DA}" type="sibTrans" cxnId="{BF0C5D4D-8351-4CC5-9B33-BAE31079991E}">
      <dgm:prSet/>
      <dgm:spPr/>
      <dgm:t>
        <a:bodyPr/>
        <a:lstStyle/>
        <a:p>
          <a:endParaRPr lang="en-US"/>
        </a:p>
      </dgm:t>
    </dgm:pt>
    <dgm:pt modelId="{E36E3B34-5444-470B-85D0-C876CD07BE61}">
      <dgm:prSet custT="1"/>
      <dgm:spPr/>
      <dgm:t>
        <a:bodyPr/>
        <a:lstStyle/>
        <a:p>
          <a:r>
            <a:rPr lang="en-US" sz="1300" dirty="0"/>
            <a:t>Southeast FL Behavioral Health Network</a:t>
          </a:r>
        </a:p>
      </dgm:t>
    </dgm:pt>
    <dgm:pt modelId="{A491AE6F-06DB-4666-A646-6E20AF25B5C0}" type="parTrans" cxnId="{94D31869-1A87-488D-A02B-06B1B76C1AD9}">
      <dgm:prSet/>
      <dgm:spPr/>
      <dgm:t>
        <a:bodyPr/>
        <a:lstStyle/>
        <a:p>
          <a:endParaRPr lang="en-US"/>
        </a:p>
      </dgm:t>
    </dgm:pt>
    <dgm:pt modelId="{314A544A-6088-4CB2-9324-EF00C471CD89}" type="sibTrans" cxnId="{94D31869-1A87-488D-A02B-06B1B76C1AD9}">
      <dgm:prSet/>
      <dgm:spPr/>
      <dgm:t>
        <a:bodyPr/>
        <a:lstStyle/>
        <a:p>
          <a:endParaRPr lang="en-US"/>
        </a:p>
      </dgm:t>
    </dgm:pt>
    <dgm:pt modelId="{596BE054-7617-46AB-877E-BC1632FBC3FD}">
      <dgm:prSet custT="1"/>
      <dgm:spPr/>
      <dgm:t>
        <a:bodyPr/>
        <a:lstStyle/>
        <a:p>
          <a:r>
            <a:rPr lang="en-US" sz="1300" dirty="0"/>
            <a:t>Health Care District of Palm Beach County</a:t>
          </a:r>
        </a:p>
      </dgm:t>
    </dgm:pt>
    <dgm:pt modelId="{E6012A9B-47F4-44DC-BD3B-03927126998C}" type="parTrans" cxnId="{C839027D-97B1-4982-8E44-44B778BC8F25}">
      <dgm:prSet/>
      <dgm:spPr/>
      <dgm:t>
        <a:bodyPr/>
        <a:lstStyle/>
        <a:p>
          <a:endParaRPr lang="en-US"/>
        </a:p>
      </dgm:t>
    </dgm:pt>
    <dgm:pt modelId="{9A22F184-8B28-4E43-AFEE-ACEDF3DF14BF}" type="sibTrans" cxnId="{C839027D-97B1-4982-8E44-44B778BC8F25}">
      <dgm:prSet/>
      <dgm:spPr/>
      <dgm:t>
        <a:bodyPr/>
        <a:lstStyle/>
        <a:p>
          <a:endParaRPr lang="en-US"/>
        </a:p>
      </dgm:t>
    </dgm:pt>
    <dgm:pt modelId="{B001FB28-A1E2-436F-98C0-73F926C641DB}">
      <dgm:prSet/>
      <dgm:spPr/>
      <dgm:t>
        <a:bodyPr/>
        <a:lstStyle/>
        <a:p>
          <a:r>
            <a:rPr lang="en-US" b="1"/>
            <a:t>First Responders</a:t>
          </a:r>
          <a:endParaRPr lang="en-US"/>
        </a:p>
      </dgm:t>
    </dgm:pt>
    <dgm:pt modelId="{FEC7C571-C1F1-4FBB-9AE3-BA62B827372A}" type="parTrans" cxnId="{4B603C78-215C-4F45-8643-A700F061DFC0}">
      <dgm:prSet/>
      <dgm:spPr/>
      <dgm:t>
        <a:bodyPr/>
        <a:lstStyle/>
        <a:p>
          <a:endParaRPr lang="en-US"/>
        </a:p>
      </dgm:t>
    </dgm:pt>
    <dgm:pt modelId="{40D54E0D-BE7C-406F-AC6C-ADC3B957C2B2}" type="sibTrans" cxnId="{4B603C78-215C-4F45-8643-A700F061DFC0}">
      <dgm:prSet/>
      <dgm:spPr/>
      <dgm:t>
        <a:bodyPr/>
        <a:lstStyle/>
        <a:p>
          <a:endParaRPr lang="en-US"/>
        </a:p>
      </dgm:t>
    </dgm:pt>
    <dgm:pt modelId="{F8477D88-FAD4-4DE3-9CE3-093D03241EA0}">
      <dgm:prSet/>
      <dgm:spPr/>
      <dgm:t>
        <a:bodyPr/>
        <a:lstStyle/>
        <a:p>
          <a:r>
            <a:rPr lang="en-US" dirty="0"/>
            <a:t>Palm Beach Sheriff’s Office</a:t>
          </a:r>
        </a:p>
      </dgm:t>
    </dgm:pt>
    <dgm:pt modelId="{4F706567-13CA-4ECD-A877-5D5B56C0F214}" type="parTrans" cxnId="{0397B244-D0A0-4CA0-A200-2CF17531BBCC}">
      <dgm:prSet/>
      <dgm:spPr/>
      <dgm:t>
        <a:bodyPr/>
        <a:lstStyle/>
        <a:p>
          <a:endParaRPr lang="en-US"/>
        </a:p>
      </dgm:t>
    </dgm:pt>
    <dgm:pt modelId="{81FDA28E-F1FE-4652-87F1-F0F969C80BCF}" type="sibTrans" cxnId="{0397B244-D0A0-4CA0-A200-2CF17531BBCC}">
      <dgm:prSet/>
      <dgm:spPr/>
      <dgm:t>
        <a:bodyPr/>
        <a:lstStyle/>
        <a:p>
          <a:endParaRPr lang="en-US"/>
        </a:p>
      </dgm:t>
    </dgm:pt>
    <dgm:pt modelId="{0C7EDCE9-EBB5-42A3-AD7A-1C1100C98524}">
      <dgm:prSet/>
      <dgm:spPr/>
      <dgm:t>
        <a:bodyPr/>
        <a:lstStyle/>
        <a:p>
          <a:r>
            <a:rPr lang="en-US" dirty="0"/>
            <a:t>Fire Rescue</a:t>
          </a:r>
        </a:p>
      </dgm:t>
    </dgm:pt>
    <dgm:pt modelId="{A696FF6E-C85A-43A5-BDB4-DE4121B348E7}" type="parTrans" cxnId="{162EB4AE-FC9F-49A1-BA1F-D47A2D608B49}">
      <dgm:prSet/>
      <dgm:spPr/>
      <dgm:t>
        <a:bodyPr/>
        <a:lstStyle/>
        <a:p>
          <a:endParaRPr lang="en-US"/>
        </a:p>
      </dgm:t>
    </dgm:pt>
    <dgm:pt modelId="{4BD422EF-F68D-4C0C-967F-BEF66F67458A}" type="sibTrans" cxnId="{162EB4AE-FC9F-49A1-BA1F-D47A2D608B49}">
      <dgm:prSet/>
      <dgm:spPr/>
      <dgm:t>
        <a:bodyPr/>
        <a:lstStyle/>
        <a:p>
          <a:endParaRPr lang="en-US"/>
        </a:p>
      </dgm:t>
    </dgm:pt>
    <dgm:pt modelId="{82E454B0-A8D4-4555-98B3-9990DC2E6923}">
      <dgm:prSet/>
      <dgm:spPr/>
      <dgm:t>
        <a:bodyPr/>
        <a:lstStyle/>
        <a:p>
          <a:r>
            <a:rPr lang="en-US"/>
            <a:t>Dispatch</a:t>
          </a:r>
        </a:p>
      </dgm:t>
    </dgm:pt>
    <dgm:pt modelId="{6B5BBC08-1F03-41AF-84C4-89CD58B6101E}" type="parTrans" cxnId="{923B71C9-A32B-458C-95BB-6C3775242938}">
      <dgm:prSet/>
      <dgm:spPr/>
      <dgm:t>
        <a:bodyPr/>
        <a:lstStyle/>
        <a:p>
          <a:endParaRPr lang="en-US"/>
        </a:p>
      </dgm:t>
    </dgm:pt>
    <dgm:pt modelId="{0CABFF63-A2FD-4370-95B0-87A2C04DE12E}" type="sibTrans" cxnId="{923B71C9-A32B-458C-95BB-6C3775242938}">
      <dgm:prSet/>
      <dgm:spPr/>
      <dgm:t>
        <a:bodyPr/>
        <a:lstStyle/>
        <a:p>
          <a:endParaRPr lang="en-US"/>
        </a:p>
      </dgm:t>
    </dgm:pt>
    <dgm:pt modelId="{D95CCD88-464C-475E-A8DD-3FFF081AB1B5}">
      <dgm:prSet/>
      <dgm:spPr/>
      <dgm:t>
        <a:bodyPr/>
        <a:lstStyle/>
        <a:p>
          <a:r>
            <a:rPr lang="en-US" b="1" dirty="0"/>
            <a:t>Local Government</a:t>
          </a:r>
          <a:endParaRPr lang="en-US" dirty="0"/>
        </a:p>
      </dgm:t>
    </dgm:pt>
    <dgm:pt modelId="{6132B5D7-9F3F-4F4B-93F6-191FC38A5E61}" type="parTrans" cxnId="{F36CE790-1997-42AB-AD15-90A56D5B77C6}">
      <dgm:prSet/>
      <dgm:spPr/>
      <dgm:t>
        <a:bodyPr/>
        <a:lstStyle/>
        <a:p>
          <a:endParaRPr lang="en-US"/>
        </a:p>
      </dgm:t>
    </dgm:pt>
    <dgm:pt modelId="{169CA779-645A-4615-B6D3-8D0AD89C48C2}" type="sibTrans" cxnId="{F36CE790-1997-42AB-AD15-90A56D5B77C6}">
      <dgm:prSet/>
      <dgm:spPr/>
      <dgm:t>
        <a:bodyPr/>
        <a:lstStyle/>
        <a:p>
          <a:endParaRPr lang="en-US"/>
        </a:p>
      </dgm:t>
    </dgm:pt>
    <dgm:pt modelId="{8CAA55B1-503D-4598-B32C-F2581462567C}">
      <dgm:prSet/>
      <dgm:spPr/>
      <dgm:t>
        <a:bodyPr/>
        <a:lstStyle/>
        <a:p>
          <a:r>
            <a:rPr lang="en-US" dirty="0"/>
            <a:t>City officials</a:t>
          </a:r>
        </a:p>
      </dgm:t>
    </dgm:pt>
    <dgm:pt modelId="{7F2BC193-B978-4245-9E71-E085D71B6B05}" type="parTrans" cxnId="{C5F9CE00-D5B1-463F-88F1-57933E78B168}">
      <dgm:prSet/>
      <dgm:spPr/>
      <dgm:t>
        <a:bodyPr/>
        <a:lstStyle/>
        <a:p>
          <a:endParaRPr lang="en-US"/>
        </a:p>
      </dgm:t>
    </dgm:pt>
    <dgm:pt modelId="{CDFB96A3-4105-4768-90EC-3AB746BC7291}" type="sibTrans" cxnId="{C5F9CE00-D5B1-463F-88F1-57933E78B168}">
      <dgm:prSet/>
      <dgm:spPr/>
      <dgm:t>
        <a:bodyPr/>
        <a:lstStyle/>
        <a:p>
          <a:endParaRPr lang="en-US"/>
        </a:p>
      </dgm:t>
    </dgm:pt>
    <dgm:pt modelId="{6481DE17-2EA2-451C-8CC3-85C6D5125FCF}">
      <dgm:prSet/>
      <dgm:spPr/>
      <dgm:t>
        <a:bodyPr/>
        <a:lstStyle/>
        <a:p>
          <a:r>
            <a:rPr lang="en-US"/>
            <a:t>FL DOT</a:t>
          </a:r>
        </a:p>
      </dgm:t>
    </dgm:pt>
    <dgm:pt modelId="{3E8A0D0B-1B62-469E-948A-BB76935582B5}" type="parTrans" cxnId="{3823854C-47DC-4F3B-9467-953F5CF48564}">
      <dgm:prSet/>
      <dgm:spPr/>
      <dgm:t>
        <a:bodyPr/>
        <a:lstStyle/>
        <a:p>
          <a:endParaRPr lang="en-US"/>
        </a:p>
      </dgm:t>
    </dgm:pt>
    <dgm:pt modelId="{A02959D4-9167-4BE1-9326-3A4C5EFF560F}" type="sibTrans" cxnId="{3823854C-47DC-4F3B-9467-953F5CF48564}">
      <dgm:prSet/>
      <dgm:spPr/>
      <dgm:t>
        <a:bodyPr/>
        <a:lstStyle/>
        <a:p>
          <a:endParaRPr lang="en-US"/>
        </a:p>
      </dgm:t>
    </dgm:pt>
    <dgm:pt modelId="{0A9BA6D0-1143-4709-B423-2C9F8418BB54}">
      <dgm:prSet/>
      <dgm:spPr/>
      <dgm:t>
        <a:bodyPr/>
        <a:lstStyle/>
        <a:p>
          <a:r>
            <a:rPr lang="en-US" b="1" dirty="0"/>
            <a:t>Rail / Transportation Safety</a:t>
          </a:r>
          <a:endParaRPr lang="en-US" dirty="0"/>
        </a:p>
      </dgm:t>
    </dgm:pt>
    <dgm:pt modelId="{E1512A29-BAD5-44A5-91F6-CB149244DBD1}" type="parTrans" cxnId="{47BEE742-7C59-4FB5-8C6B-81AE060A54E4}">
      <dgm:prSet/>
      <dgm:spPr/>
      <dgm:t>
        <a:bodyPr/>
        <a:lstStyle/>
        <a:p>
          <a:endParaRPr lang="en-US"/>
        </a:p>
      </dgm:t>
    </dgm:pt>
    <dgm:pt modelId="{DF9F4527-5446-4E82-AD0A-6ADE01BEA421}" type="sibTrans" cxnId="{47BEE742-7C59-4FB5-8C6B-81AE060A54E4}">
      <dgm:prSet/>
      <dgm:spPr/>
      <dgm:t>
        <a:bodyPr/>
        <a:lstStyle/>
        <a:p>
          <a:endParaRPr lang="en-US"/>
        </a:p>
      </dgm:t>
    </dgm:pt>
    <dgm:pt modelId="{964A2A8E-925E-4A67-9F94-7F27A158983C}">
      <dgm:prSet/>
      <dgm:spPr/>
      <dgm:t>
        <a:bodyPr/>
        <a:lstStyle/>
        <a:p>
          <a:r>
            <a:rPr lang="en-US" dirty="0"/>
            <a:t>Federal Railroad Administration</a:t>
          </a:r>
        </a:p>
      </dgm:t>
    </dgm:pt>
    <dgm:pt modelId="{0F28755F-2249-4176-9F7B-C9282B50E0E8}" type="parTrans" cxnId="{FFAA663A-FEAC-4BA4-ADB2-4C7D7ED55425}">
      <dgm:prSet/>
      <dgm:spPr/>
      <dgm:t>
        <a:bodyPr/>
        <a:lstStyle/>
        <a:p>
          <a:endParaRPr lang="en-US"/>
        </a:p>
      </dgm:t>
    </dgm:pt>
    <dgm:pt modelId="{3A74FF0D-754C-4238-8E2D-21A685124F60}" type="sibTrans" cxnId="{FFAA663A-FEAC-4BA4-ADB2-4C7D7ED55425}">
      <dgm:prSet/>
      <dgm:spPr/>
      <dgm:t>
        <a:bodyPr/>
        <a:lstStyle/>
        <a:p>
          <a:endParaRPr lang="en-US"/>
        </a:p>
      </dgm:t>
    </dgm:pt>
    <dgm:pt modelId="{DE92987E-481B-47A2-B64D-4DF576B063DB}">
      <dgm:prSet/>
      <dgm:spPr/>
      <dgm:t>
        <a:bodyPr/>
        <a:lstStyle/>
        <a:p>
          <a:r>
            <a:rPr lang="en-US" dirty="0"/>
            <a:t>Operation Lifesaver, Inc.</a:t>
          </a:r>
        </a:p>
      </dgm:t>
    </dgm:pt>
    <dgm:pt modelId="{F24A45A4-857E-4B34-B44B-4996DF5E2B47}" type="parTrans" cxnId="{11F3B4CB-55F9-40E4-8705-91A56D50EA01}">
      <dgm:prSet/>
      <dgm:spPr/>
      <dgm:t>
        <a:bodyPr/>
        <a:lstStyle/>
        <a:p>
          <a:endParaRPr lang="en-US"/>
        </a:p>
      </dgm:t>
    </dgm:pt>
    <dgm:pt modelId="{A0A631E0-934A-4469-9529-6C33BE25F98C}" type="sibTrans" cxnId="{11F3B4CB-55F9-40E4-8705-91A56D50EA01}">
      <dgm:prSet/>
      <dgm:spPr/>
      <dgm:t>
        <a:bodyPr/>
        <a:lstStyle/>
        <a:p>
          <a:endParaRPr lang="en-US"/>
        </a:p>
      </dgm:t>
    </dgm:pt>
    <dgm:pt modelId="{4927EEC7-3924-4A59-8D85-8B62F9E4B3DA}">
      <dgm:prSet/>
      <dgm:spPr/>
      <dgm:t>
        <a:bodyPr/>
        <a:lstStyle/>
        <a:p>
          <a:r>
            <a:rPr lang="en-US" dirty="0"/>
            <a:t>Volpe Center</a:t>
          </a:r>
        </a:p>
      </dgm:t>
    </dgm:pt>
    <dgm:pt modelId="{6D87EF21-C9C3-4912-9063-F9B1AAD36BF4}" type="parTrans" cxnId="{5B83800B-A6AC-4029-9123-91F1A9BBCC96}">
      <dgm:prSet/>
      <dgm:spPr/>
      <dgm:t>
        <a:bodyPr/>
        <a:lstStyle/>
        <a:p>
          <a:endParaRPr lang="en-US"/>
        </a:p>
      </dgm:t>
    </dgm:pt>
    <dgm:pt modelId="{46684596-4245-4270-AC02-8F9A6884C3F3}" type="sibTrans" cxnId="{5B83800B-A6AC-4029-9123-91F1A9BBCC96}">
      <dgm:prSet/>
      <dgm:spPr/>
      <dgm:t>
        <a:bodyPr/>
        <a:lstStyle/>
        <a:p>
          <a:endParaRPr lang="en-US"/>
        </a:p>
      </dgm:t>
    </dgm:pt>
    <dgm:pt modelId="{9E979480-C367-4767-8B84-B5646DF50AC6}">
      <dgm:prSet/>
      <dgm:spPr/>
      <dgm:t>
        <a:bodyPr/>
        <a:lstStyle/>
        <a:p>
          <a:r>
            <a:rPr lang="en-US" b="1" dirty="0"/>
            <a:t>Community Members</a:t>
          </a:r>
          <a:endParaRPr lang="en-US" dirty="0"/>
        </a:p>
      </dgm:t>
    </dgm:pt>
    <dgm:pt modelId="{0AC9B467-7641-42AD-9756-0D09C4F0AA01}" type="parTrans" cxnId="{D6CE3E9B-DD89-47F0-965A-E99EC43D499A}">
      <dgm:prSet/>
      <dgm:spPr/>
      <dgm:t>
        <a:bodyPr/>
        <a:lstStyle/>
        <a:p>
          <a:endParaRPr lang="en-US"/>
        </a:p>
      </dgm:t>
    </dgm:pt>
    <dgm:pt modelId="{1E5C6DD9-BC73-4915-B3DA-5AEB734A844D}" type="sibTrans" cxnId="{D6CE3E9B-DD89-47F0-965A-E99EC43D499A}">
      <dgm:prSet/>
      <dgm:spPr/>
      <dgm:t>
        <a:bodyPr/>
        <a:lstStyle/>
        <a:p>
          <a:endParaRPr lang="en-US"/>
        </a:p>
      </dgm:t>
    </dgm:pt>
    <dgm:pt modelId="{07CEC5EA-7955-4200-A7D0-EE8F0A2D9814}">
      <dgm:prSet/>
      <dgm:spPr/>
      <dgm:t>
        <a:bodyPr/>
        <a:lstStyle/>
        <a:p>
          <a:r>
            <a:rPr lang="en-US" dirty="0"/>
            <a:t>Guatemalan-Maya Center</a:t>
          </a:r>
        </a:p>
      </dgm:t>
    </dgm:pt>
    <dgm:pt modelId="{04EE44D7-B008-46CB-94F0-A42F6E657BD8}" type="parTrans" cxnId="{21C4F02D-A4FF-4DB8-97BD-9291B9257966}">
      <dgm:prSet/>
      <dgm:spPr/>
      <dgm:t>
        <a:bodyPr/>
        <a:lstStyle/>
        <a:p>
          <a:endParaRPr lang="en-US"/>
        </a:p>
      </dgm:t>
    </dgm:pt>
    <dgm:pt modelId="{5DAFC9CD-67C8-4954-9A2C-F9B8ED77FC34}" type="sibTrans" cxnId="{21C4F02D-A4FF-4DB8-97BD-9291B9257966}">
      <dgm:prSet/>
      <dgm:spPr/>
      <dgm:t>
        <a:bodyPr/>
        <a:lstStyle/>
        <a:p>
          <a:endParaRPr lang="en-US"/>
        </a:p>
      </dgm:t>
    </dgm:pt>
    <dgm:pt modelId="{C8B33216-CC89-4B2C-AF42-18207326C33B}">
      <dgm:prSet/>
      <dgm:spPr/>
      <dgm:t>
        <a:bodyPr/>
        <a:lstStyle/>
        <a:p>
          <a:r>
            <a:rPr lang="en-US" b="1" dirty="0"/>
            <a:t>Railroads</a:t>
          </a:r>
          <a:endParaRPr lang="en-US" dirty="0"/>
        </a:p>
      </dgm:t>
    </dgm:pt>
    <dgm:pt modelId="{4487C97A-2C0A-49A8-956D-91E4F714B5AD}" type="parTrans" cxnId="{A84CBB18-D348-46E2-9E51-4FE10297D556}">
      <dgm:prSet/>
      <dgm:spPr/>
      <dgm:t>
        <a:bodyPr/>
        <a:lstStyle/>
        <a:p>
          <a:endParaRPr lang="en-US"/>
        </a:p>
      </dgm:t>
    </dgm:pt>
    <dgm:pt modelId="{07E7F044-0F4D-40C6-BD2E-D00D0797D2F9}" type="sibTrans" cxnId="{A84CBB18-D348-46E2-9E51-4FE10297D556}">
      <dgm:prSet/>
      <dgm:spPr/>
      <dgm:t>
        <a:bodyPr/>
        <a:lstStyle/>
        <a:p>
          <a:endParaRPr lang="en-US"/>
        </a:p>
      </dgm:t>
    </dgm:pt>
    <dgm:pt modelId="{D373968B-9CF1-4532-8C71-944A92F4FD67}">
      <dgm:prSet/>
      <dgm:spPr/>
      <dgm:t>
        <a:bodyPr/>
        <a:lstStyle/>
        <a:p>
          <a:r>
            <a:rPr lang="en-US" dirty="0"/>
            <a:t>Brightline</a:t>
          </a:r>
        </a:p>
      </dgm:t>
    </dgm:pt>
    <dgm:pt modelId="{E3402DA9-143F-440A-8FD7-12309AC80035}" type="parTrans" cxnId="{C8669E71-FA14-4A62-BB85-FAFE3C71FA59}">
      <dgm:prSet/>
      <dgm:spPr/>
      <dgm:t>
        <a:bodyPr/>
        <a:lstStyle/>
        <a:p>
          <a:endParaRPr lang="en-US"/>
        </a:p>
      </dgm:t>
    </dgm:pt>
    <dgm:pt modelId="{6C4F6C02-355F-4778-AC9D-969334DF5A04}" type="sibTrans" cxnId="{C8669E71-FA14-4A62-BB85-FAFE3C71FA59}">
      <dgm:prSet/>
      <dgm:spPr/>
      <dgm:t>
        <a:bodyPr/>
        <a:lstStyle/>
        <a:p>
          <a:endParaRPr lang="en-US"/>
        </a:p>
      </dgm:t>
    </dgm:pt>
    <dgm:pt modelId="{1C09DD6F-8F66-4967-A09B-6DDE0B3F2B8B}">
      <dgm:prSet/>
      <dgm:spPr/>
      <dgm:t>
        <a:bodyPr/>
        <a:lstStyle/>
        <a:p>
          <a:r>
            <a:rPr lang="en-US" dirty="0"/>
            <a:t>Tri Rail</a:t>
          </a:r>
        </a:p>
      </dgm:t>
    </dgm:pt>
    <dgm:pt modelId="{FD90AAC3-A8B8-4AF6-A348-CEA83B900E84}" type="parTrans" cxnId="{3290C422-B7CE-47BD-95A7-50A39E60222B}">
      <dgm:prSet/>
      <dgm:spPr/>
      <dgm:t>
        <a:bodyPr/>
        <a:lstStyle/>
        <a:p>
          <a:endParaRPr lang="en-US"/>
        </a:p>
      </dgm:t>
    </dgm:pt>
    <dgm:pt modelId="{4E3E4581-90DD-4025-A369-45298DF3E742}" type="sibTrans" cxnId="{3290C422-B7CE-47BD-95A7-50A39E60222B}">
      <dgm:prSet/>
      <dgm:spPr/>
      <dgm:t>
        <a:bodyPr/>
        <a:lstStyle/>
        <a:p>
          <a:endParaRPr lang="en-US"/>
        </a:p>
      </dgm:t>
    </dgm:pt>
    <dgm:pt modelId="{8C55CB81-A16F-41B3-8051-2520DE0C7459}" type="pres">
      <dgm:prSet presAssocID="{6B325F0C-FF05-4363-A171-C655633C7AC1}" presName="compositeShape" presStyleCnt="0">
        <dgm:presLayoutVars>
          <dgm:chMax val="7"/>
          <dgm:dir/>
          <dgm:resizeHandles val="exact"/>
        </dgm:presLayoutVars>
      </dgm:prSet>
      <dgm:spPr/>
    </dgm:pt>
    <dgm:pt modelId="{8F349B2C-A201-4105-909C-006E4D052E89}" type="pres">
      <dgm:prSet presAssocID="{C6F3A2FB-D77D-469B-9CD1-0410C0976F67}" presName="circ1" presStyleLbl="vennNode1" presStyleIdx="0" presStyleCnt="6"/>
      <dgm:spPr/>
    </dgm:pt>
    <dgm:pt modelId="{F5AC5E37-6EEF-437A-8616-C88069325D59}" type="pres">
      <dgm:prSet presAssocID="{C6F3A2FB-D77D-469B-9CD1-0410C0976F67}" presName="circ1Tx" presStyleLbl="revTx" presStyleIdx="0" presStyleCnt="0" custScaleX="169214">
        <dgm:presLayoutVars>
          <dgm:chMax val="0"/>
          <dgm:chPref val="0"/>
          <dgm:bulletEnabled val="1"/>
        </dgm:presLayoutVars>
      </dgm:prSet>
      <dgm:spPr/>
    </dgm:pt>
    <dgm:pt modelId="{F124C4F5-C636-4429-AACC-970E5880B063}" type="pres">
      <dgm:prSet presAssocID="{B001FB28-A1E2-436F-98C0-73F926C641DB}" presName="circ2" presStyleLbl="vennNode1" presStyleIdx="1" presStyleCnt="6"/>
      <dgm:spPr/>
    </dgm:pt>
    <dgm:pt modelId="{830B00A3-F71D-4850-B78E-ADE23C6E7823}" type="pres">
      <dgm:prSet presAssocID="{B001FB28-A1E2-436F-98C0-73F926C641DB}" presName="circ2Tx" presStyleLbl="revTx" presStyleIdx="0" presStyleCnt="0" custLinFactNeighborX="8443" custLinFactNeighborY="21470">
        <dgm:presLayoutVars>
          <dgm:chMax val="0"/>
          <dgm:chPref val="0"/>
          <dgm:bulletEnabled val="1"/>
        </dgm:presLayoutVars>
      </dgm:prSet>
      <dgm:spPr/>
    </dgm:pt>
    <dgm:pt modelId="{8B9751FA-701E-4F93-A5D3-C63E8879D51B}" type="pres">
      <dgm:prSet presAssocID="{D95CCD88-464C-475E-A8DD-3FFF081AB1B5}" presName="circ3" presStyleLbl="vennNode1" presStyleIdx="2" presStyleCnt="6"/>
      <dgm:spPr/>
    </dgm:pt>
    <dgm:pt modelId="{E79B9E14-A194-4694-9E30-AC7A5E1217A9}" type="pres">
      <dgm:prSet presAssocID="{D95CCD88-464C-475E-A8DD-3FFF081AB1B5}" presName="circ3Tx" presStyleLbl="revTx" presStyleIdx="0" presStyleCnt="0" custLinFactNeighborX="10698" custLinFactNeighborY="-691">
        <dgm:presLayoutVars>
          <dgm:chMax val="0"/>
          <dgm:chPref val="0"/>
          <dgm:bulletEnabled val="1"/>
        </dgm:presLayoutVars>
      </dgm:prSet>
      <dgm:spPr/>
    </dgm:pt>
    <dgm:pt modelId="{8E407437-21AF-42D2-BA43-0D13C4F7FE3A}" type="pres">
      <dgm:prSet presAssocID="{0A9BA6D0-1143-4709-B423-2C9F8418BB54}" presName="circ4" presStyleLbl="vennNode1" presStyleIdx="3" presStyleCnt="6"/>
      <dgm:spPr/>
    </dgm:pt>
    <dgm:pt modelId="{58EBF57F-AC16-4E2D-96ED-F842293FBEEE}" type="pres">
      <dgm:prSet presAssocID="{0A9BA6D0-1143-4709-B423-2C9F8418BB54}" presName="circ4Tx" presStyleLbl="revTx" presStyleIdx="0" presStyleCnt="0" custScaleX="158155" custLinFactNeighborX="2765" custLinFactNeighborY="0">
        <dgm:presLayoutVars>
          <dgm:chMax val="0"/>
          <dgm:chPref val="0"/>
          <dgm:bulletEnabled val="1"/>
        </dgm:presLayoutVars>
      </dgm:prSet>
      <dgm:spPr/>
    </dgm:pt>
    <dgm:pt modelId="{86BAF1CE-02B5-4C94-A5AB-38A1326C7F2A}" type="pres">
      <dgm:prSet presAssocID="{9E979480-C367-4767-8B84-B5646DF50AC6}" presName="circ5" presStyleLbl="vennNode1" presStyleIdx="4" presStyleCnt="6"/>
      <dgm:spPr/>
    </dgm:pt>
    <dgm:pt modelId="{FF28DD55-D3D3-456D-8CC5-449FA2E3539F}" type="pres">
      <dgm:prSet presAssocID="{9E979480-C367-4767-8B84-B5646DF50AC6}" presName="circ5Tx" presStyleLbl="revTx" presStyleIdx="0" presStyleCnt="0" custLinFactNeighborX="12446" custLinFactNeighborY="-6221">
        <dgm:presLayoutVars>
          <dgm:chMax val="0"/>
          <dgm:chPref val="0"/>
          <dgm:bulletEnabled val="1"/>
        </dgm:presLayoutVars>
      </dgm:prSet>
      <dgm:spPr/>
    </dgm:pt>
    <dgm:pt modelId="{F72EE089-D45C-428E-8D42-9ECD9A27BC75}" type="pres">
      <dgm:prSet presAssocID="{C8B33216-CC89-4B2C-AF42-18207326C33B}" presName="circ6" presStyleLbl="vennNode1" presStyleIdx="5" presStyleCnt="6"/>
      <dgm:spPr/>
    </dgm:pt>
    <dgm:pt modelId="{D1D8D926-CA86-42CA-A05B-526AF07A2278}" type="pres">
      <dgm:prSet presAssocID="{C8B33216-CC89-4B2C-AF42-18207326C33B}" presName="circ6Tx" presStyleLbl="revTx" presStyleIdx="0" presStyleCnt="0" custScaleY="75029" custLinFactNeighborX="-7583" custLinFactNeighborY="9103">
        <dgm:presLayoutVars>
          <dgm:chMax val="0"/>
          <dgm:chPref val="0"/>
          <dgm:bulletEnabled val="1"/>
        </dgm:presLayoutVars>
      </dgm:prSet>
      <dgm:spPr/>
    </dgm:pt>
  </dgm:ptLst>
  <dgm:cxnLst>
    <dgm:cxn modelId="{C5F9CE00-D5B1-463F-88F1-57933E78B168}" srcId="{D95CCD88-464C-475E-A8DD-3FFF081AB1B5}" destId="{8CAA55B1-503D-4598-B32C-F2581462567C}" srcOrd="0" destOrd="0" parTransId="{7F2BC193-B978-4245-9E71-E085D71B6B05}" sibTransId="{CDFB96A3-4105-4768-90EC-3AB746BC7291}"/>
    <dgm:cxn modelId="{5B83800B-A6AC-4029-9123-91F1A9BBCC96}" srcId="{0A9BA6D0-1143-4709-B423-2C9F8418BB54}" destId="{4927EEC7-3924-4A59-8D85-8B62F9E4B3DA}" srcOrd="2" destOrd="0" parTransId="{6D87EF21-C9C3-4912-9063-F9B1AAD36BF4}" sibTransId="{46684596-4245-4270-AC02-8F9A6884C3F3}"/>
    <dgm:cxn modelId="{B5F3E20C-0292-477A-8C27-8E54F80F00FB}" srcId="{6B325F0C-FF05-4363-A171-C655633C7AC1}" destId="{C6F3A2FB-D77D-469B-9CD1-0410C0976F67}" srcOrd="0" destOrd="0" parTransId="{8FF48FEC-C821-4899-92B1-A48B6142B9BB}" sibTransId="{3FC54BE6-F985-4751-985A-4107CEC29CF5}"/>
    <dgm:cxn modelId="{B7E01910-35B1-43A1-BC8A-CBF952DE021F}" type="presOf" srcId="{4927EEC7-3924-4A59-8D85-8B62F9E4B3DA}" destId="{58EBF57F-AC16-4E2D-96ED-F842293FBEEE}" srcOrd="0" destOrd="3" presId="urn:microsoft.com/office/officeart/2005/8/layout/venn1"/>
    <dgm:cxn modelId="{A84CBB18-D348-46E2-9E51-4FE10297D556}" srcId="{6B325F0C-FF05-4363-A171-C655633C7AC1}" destId="{C8B33216-CC89-4B2C-AF42-18207326C33B}" srcOrd="5" destOrd="0" parTransId="{4487C97A-2C0A-49A8-956D-91E4F714B5AD}" sibTransId="{07E7F044-0F4D-40C6-BD2E-D00D0797D2F9}"/>
    <dgm:cxn modelId="{F3B3701C-0FB2-4487-81A1-C86F1E5E9F53}" type="presOf" srcId="{C6F3A2FB-D77D-469B-9CD1-0410C0976F67}" destId="{F5AC5E37-6EEF-437A-8616-C88069325D59}" srcOrd="0" destOrd="0" presId="urn:microsoft.com/office/officeart/2005/8/layout/venn1"/>
    <dgm:cxn modelId="{2049BF21-0E09-49ED-9008-29463EB21932}" type="presOf" srcId="{F8477D88-FAD4-4DE3-9CE3-093D03241EA0}" destId="{830B00A3-F71D-4850-B78E-ADE23C6E7823}" srcOrd="0" destOrd="1" presId="urn:microsoft.com/office/officeart/2005/8/layout/venn1"/>
    <dgm:cxn modelId="{3290C422-B7CE-47BD-95A7-50A39E60222B}" srcId="{C8B33216-CC89-4B2C-AF42-18207326C33B}" destId="{1C09DD6F-8F66-4967-A09B-6DDE0B3F2B8B}" srcOrd="1" destOrd="0" parTransId="{FD90AAC3-A8B8-4AF6-A348-CEA83B900E84}" sibTransId="{4E3E4581-90DD-4025-A369-45298DF3E742}"/>
    <dgm:cxn modelId="{21C4F02D-A4FF-4DB8-97BD-9291B9257966}" srcId="{9E979480-C367-4767-8B84-B5646DF50AC6}" destId="{07CEC5EA-7955-4200-A7D0-EE8F0A2D9814}" srcOrd="0" destOrd="0" parTransId="{04EE44D7-B008-46CB-94F0-A42F6E657BD8}" sibTransId="{5DAFC9CD-67C8-4954-9A2C-F9B8ED77FC34}"/>
    <dgm:cxn modelId="{AF954F37-8500-48EC-9BD0-B9F733C7AFDD}" type="presOf" srcId="{C8B33216-CC89-4B2C-AF42-18207326C33B}" destId="{D1D8D926-CA86-42CA-A05B-526AF07A2278}" srcOrd="0" destOrd="0" presId="urn:microsoft.com/office/officeart/2005/8/layout/venn1"/>
    <dgm:cxn modelId="{FFAA663A-FEAC-4BA4-ADB2-4C7D7ED55425}" srcId="{0A9BA6D0-1143-4709-B423-2C9F8418BB54}" destId="{964A2A8E-925E-4A67-9F94-7F27A158983C}" srcOrd="0" destOrd="0" parTransId="{0F28755F-2249-4176-9F7B-C9282B50E0E8}" sibTransId="{3A74FF0D-754C-4238-8E2D-21A685124F60}"/>
    <dgm:cxn modelId="{47BEE742-7C59-4FB5-8C6B-81AE060A54E4}" srcId="{6B325F0C-FF05-4363-A171-C655633C7AC1}" destId="{0A9BA6D0-1143-4709-B423-2C9F8418BB54}" srcOrd="3" destOrd="0" parTransId="{E1512A29-BAD5-44A5-91F6-CB149244DBD1}" sibTransId="{DF9F4527-5446-4E82-AD0A-6ADE01BEA421}"/>
    <dgm:cxn modelId="{99D8F243-6452-496A-B25B-006689546B97}" type="presOf" srcId="{07CEC5EA-7955-4200-A7D0-EE8F0A2D9814}" destId="{FF28DD55-D3D3-456D-8CC5-449FA2E3539F}" srcOrd="0" destOrd="1" presId="urn:microsoft.com/office/officeart/2005/8/layout/venn1"/>
    <dgm:cxn modelId="{0397B244-D0A0-4CA0-A200-2CF17531BBCC}" srcId="{B001FB28-A1E2-436F-98C0-73F926C641DB}" destId="{F8477D88-FAD4-4DE3-9CE3-093D03241EA0}" srcOrd="0" destOrd="0" parTransId="{4F706567-13CA-4ECD-A877-5D5B56C0F214}" sibTransId="{81FDA28E-F1FE-4652-87F1-F0F969C80BCF}"/>
    <dgm:cxn modelId="{3A79BF65-6A82-4572-BB64-1BFB0B7926CA}" type="presOf" srcId="{9E979480-C367-4767-8B84-B5646DF50AC6}" destId="{FF28DD55-D3D3-456D-8CC5-449FA2E3539F}" srcOrd="0" destOrd="0" presId="urn:microsoft.com/office/officeart/2005/8/layout/venn1"/>
    <dgm:cxn modelId="{D89AA247-130F-4556-8ADB-783711E825F9}" type="presOf" srcId="{964A2A8E-925E-4A67-9F94-7F27A158983C}" destId="{58EBF57F-AC16-4E2D-96ED-F842293FBEEE}" srcOrd="0" destOrd="1" presId="urn:microsoft.com/office/officeart/2005/8/layout/venn1"/>
    <dgm:cxn modelId="{94D31869-1A87-488D-A02B-06B1B76C1AD9}" srcId="{C6F3A2FB-D77D-469B-9CD1-0410C0976F67}" destId="{E36E3B34-5444-470B-85D0-C876CD07BE61}" srcOrd="1" destOrd="0" parTransId="{A491AE6F-06DB-4666-A646-6E20AF25B5C0}" sibTransId="{314A544A-6088-4CB2-9324-EF00C471CD89}"/>
    <dgm:cxn modelId="{3823854C-47DC-4F3B-9467-953F5CF48564}" srcId="{D95CCD88-464C-475E-A8DD-3FFF081AB1B5}" destId="{6481DE17-2EA2-451C-8CC3-85C6D5125FCF}" srcOrd="1" destOrd="0" parTransId="{3E8A0D0B-1B62-469E-948A-BB76935582B5}" sibTransId="{A02959D4-9167-4BE1-9326-3A4C5EFF560F}"/>
    <dgm:cxn modelId="{BF0C5D4D-8351-4CC5-9B33-BAE31079991E}" srcId="{C6F3A2FB-D77D-469B-9CD1-0410C0976F67}" destId="{41E0014E-E004-4CCA-A269-5463395174A7}" srcOrd="0" destOrd="0" parTransId="{B2842D7D-34CE-4FB1-A296-EF5AF38021B6}" sibTransId="{3BC1E7E1-8563-4479-B473-D018C367C2DA}"/>
    <dgm:cxn modelId="{7E5E776E-85EF-414D-B830-310CD34BFE65}" type="presOf" srcId="{D373968B-9CF1-4532-8C71-944A92F4FD67}" destId="{D1D8D926-CA86-42CA-A05B-526AF07A2278}" srcOrd="0" destOrd="1" presId="urn:microsoft.com/office/officeart/2005/8/layout/venn1"/>
    <dgm:cxn modelId="{C8669E71-FA14-4A62-BB85-FAFE3C71FA59}" srcId="{C8B33216-CC89-4B2C-AF42-18207326C33B}" destId="{D373968B-9CF1-4532-8C71-944A92F4FD67}" srcOrd="0" destOrd="0" parTransId="{E3402DA9-143F-440A-8FD7-12309AC80035}" sibTransId="{6C4F6C02-355F-4778-AC9D-969334DF5A04}"/>
    <dgm:cxn modelId="{85D12F52-BB22-42D9-A3FE-5C046A648C01}" type="presOf" srcId="{6B325F0C-FF05-4363-A171-C655633C7AC1}" destId="{8C55CB81-A16F-41B3-8051-2520DE0C7459}" srcOrd="0" destOrd="0" presId="urn:microsoft.com/office/officeart/2005/8/layout/venn1"/>
    <dgm:cxn modelId="{3177F357-FABC-42BF-8862-C203B533897E}" type="presOf" srcId="{DE92987E-481B-47A2-B64D-4DF576B063DB}" destId="{58EBF57F-AC16-4E2D-96ED-F842293FBEEE}" srcOrd="0" destOrd="2" presId="urn:microsoft.com/office/officeart/2005/8/layout/venn1"/>
    <dgm:cxn modelId="{4B603C78-215C-4F45-8643-A700F061DFC0}" srcId="{6B325F0C-FF05-4363-A171-C655633C7AC1}" destId="{B001FB28-A1E2-436F-98C0-73F926C641DB}" srcOrd="1" destOrd="0" parTransId="{FEC7C571-C1F1-4FBB-9AE3-BA62B827372A}" sibTransId="{40D54E0D-BE7C-406F-AC6C-ADC3B957C2B2}"/>
    <dgm:cxn modelId="{A890527A-1DB9-4738-96C3-6D705C9551E9}" type="presOf" srcId="{596BE054-7617-46AB-877E-BC1632FBC3FD}" destId="{F5AC5E37-6EEF-437A-8616-C88069325D59}" srcOrd="0" destOrd="3" presId="urn:microsoft.com/office/officeart/2005/8/layout/venn1"/>
    <dgm:cxn modelId="{C839027D-97B1-4982-8E44-44B778BC8F25}" srcId="{C6F3A2FB-D77D-469B-9CD1-0410C0976F67}" destId="{596BE054-7617-46AB-877E-BC1632FBC3FD}" srcOrd="2" destOrd="0" parTransId="{E6012A9B-47F4-44DC-BD3B-03927126998C}" sibTransId="{9A22F184-8B28-4E43-AFEE-ACEDF3DF14BF}"/>
    <dgm:cxn modelId="{30656D7F-B2A0-4B9E-AE11-01BDC1B8CA0B}" type="presOf" srcId="{B001FB28-A1E2-436F-98C0-73F926C641DB}" destId="{830B00A3-F71D-4850-B78E-ADE23C6E7823}" srcOrd="0" destOrd="0" presId="urn:microsoft.com/office/officeart/2005/8/layout/venn1"/>
    <dgm:cxn modelId="{7B2B0483-94CA-493F-AE59-E03C9A1DFA39}" type="presOf" srcId="{1C09DD6F-8F66-4967-A09B-6DDE0B3F2B8B}" destId="{D1D8D926-CA86-42CA-A05B-526AF07A2278}" srcOrd="0" destOrd="2" presId="urn:microsoft.com/office/officeart/2005/8/layout/venn1"/>
    <dgm:cxn modelId="{F36CE790-1997-42AB-AD15-90A56D5B77C6}" srcId="{6B325F0C-FF05-4363-A171-C655633C7AC1}" destId="{D95CCD88-464C-475E-A8DD-3FFF081AB1B5}" srcOrd="2" destOrd="0" parTransId="{6132B5D7-9F3F-4F4B-93F6-191FC38A5E61}" sibTransId="{169CA779-645A-4615-B6D3-8D0AD89C48C2}"/>
    <dgm:cxn modelId="{D6CE3E9B-DD89-47F0-965A-E99EC43D499A}" srcId="{6B325F0C-FF05-4363-A171-C655633C7AC1}" destId="{9E979480-C367-4767-8B84-B5646DF50AC6}" srcOrd="4" destOrd="0" parTransId="{0AC9B467-7641-42AD-9756-0D09C4F0AA01}" sibTransId="{1E5C6DD9-BC73-4915-B3DA-5AEB734A844D}"/>
    <dgm:cxn modelId="{F3E4829C-277F-4172-8004-0651C117B42A}" type="presOf" srcId="{82E454B0-A8D4-4555-98B3-9990DC2E6923}" destId="{830B00A3-F71D-4850-B78E-ADE23C6E7823}" srcOrd="0" destOrd="3" presId="urn:microsoft.com/office/officeart/2005/8/layout/venn1"/>
    <dgm:cxn modelId="{162EB4AE-FC9F-49A1-BA1F-D47A2D608B49}" srcId="{B001FB28-A1E2-436F-98C0-73F926C641DB}" destId="{0C7EDCE9-EBB5-42A3-AD7A-1C1100C98524}" srcOrd="1" destOrd="0" parTransId="{A696FF6E-C85A-43A5-BDB4-DE4121B348E7}" sibTransId="{4BD422EF-F68D-4C0C-967F-BEF66F67458A}"/>
    <dgm:cxn modelId="{FE0CBEBB-7116-46A8-8DEF-C4DCEE7DA2FC}" type="presOf" srcId="{0A9BA6D0-1143-4709-B423-2C9F8418BB54}" destId="{58EBF57F-AC16-4E2D-96ED-F842293FBEEE}" srcOrd="0" destOrd="0" presId="urn:microsoft.com/office/officeart/2005/8/layout/venn1"/>
    <dgm:cxn modelId="{F4B722BC-6880-44BC-882B-441E995E19FD}" type="presOf" srcId="{41E0014E-E004-4CCA-A269-5463395174A7}" destId="{F5AC5E37-6EEF-437A-8616-C88069325D59}" srcOrd="0" destOrd="1" presId="urn:microsoft.com/office/officeart/2005/8/layout/venn1"/>
    <dgm:cxn modelId="{737FEDC2-D31E-4CBC-84D1-76F9A919FBD6}" type="presOf" srcId="{D95CCD88-464C-475E-A8DD-3FFF081AB1B5}" destId="{E79B9E14-A194-4694-9E30-AC7A5E1217A9}" srcOrd="0" destOrd="0" presId="urn:microsoft.com/office/officeart/2005/8/layout/venn1"/>
    <dgm:cxn modelId="{60006BC3-B60F-496A-BE2D-D9046C89B906}" type="presOf" srcId="{6481DE17-2EA2-451C-8CC3-85C6D5125FCF}" destId="{E79B9E14-A194-4694-9E30-AC7A5E1217A9}" srcOrd="0" destOrd="2" presId="urn:microsoft.com/office/officeart/2005/8/layout/venn1"/>
    <dgm:cxn modelId="{D747ACC8-B3ED-42DE-A595-F2076E3D3D41}" type="presOf" srcId="{E36E3B34-5444-470B-85D0-C876CD07BE61}" destId="{F5AC5E37-6EEF-437A-8616-C88069325D59}" srcOrd="0" destOrd="2" presId="urn:microsoft.com/office/officeart/2005/8/layout/venn1"/>
    <dgm:cxn modelId="{923B71C9-A32B-458C-95BB-6C3775242938}" srcId="{B001FB28-A1E2-436F-98C0-73F926C641DB}" destId="{82E454B0-A8D4-4555-98B3-9990DC2E6923}" srcOrd="2" destOrd="0" parTransId="{6B5BBC08-1F03-41AF-84C4-89CD58B6101E}" sibTransId="{0CABFF63-A2FD-4370-95B0-87A2C04DE12E}"/>
    <dgm:cxn modelId="{11F3B4CB-55F9-40E4-8705-91A56D50EA01}" srcId="{0A9BA6D0-1143-4709-B423-2C9F8418BB54}" destId="{DE92987E-481B-47A2-B64D-4DF576B063DB}" srcOrd="1" destOrd="0" parTransId="{F24A45A4-857E-4B34-B44B-4996DF5E2B47}" sibTransId="{A0A631E0-934A-4469-9529-6C33BE25F98C}"/>
    <dgm:cxn modelId="{F945A2D4-5318-4E67-9D50-38CB204D73B3}" type="presOf" srcId="{0C7EDCE9-EBB5-42A3-AD7A-1C1100C98524}" destId="{830B00A3-F71D-4850-B78E-ADE23C6E7823}" srcOrd="0" destOrd="2" presId="urn:microsoft.com/office/officeart/2005/8/layout/venn1"/>
    <dgm:cxn modelId="{E91B1CEE-6B14-4A33-9823-B24F593F8B4B}" type="presOf" srcId="{8CAA55B1-503D-4598-B32C-F2581462567C}" destId="{E79B9E14-A194-4694-9E30-AC7A5E1217A9}" srcOrd="0" destOrd="1" presId="urn:microsoft.com/office/officeart/2005/8/layout/venn1"/>
    <dgm:cxn modelId="{76936833-8B73-497D-AE31-8078D96374F4}" type="presParOf" srcId="{8C55CB81-A16F-41B3-8051-2520DE0C7459}" destId="{8F349B2C-A201-4105-909C-006E4D052E89}" srcOrd="0" destOrd="0" presId="urn:microsoft.com/office/officeart/2005/8/layout/venn1"/>
    <dgm:cxn modelId="{8FF9249B-618B-4FF0-8C1D-D7FE46E1C7FE}" type="presParOf" srcId="{8C55CB81-A16F-41B3-8051-2520DE0C7459}" destId="{F5AC5E37-6EEF-437A-8616-C88069325D59}" srcOrd="1" destOrd="0" presId="urn:microsoft.com/office/officeart/2005/8/layout/venn1"/>
    <dgm:cxn modelId="{5CBABDF0-80CE-4E54-B0C5-5926BD389550}" type="presParOf" srcId="{8C55CB81-A16F-41B3-8051-2520DE0C7459}" destId="{F124C4F5-C636-4429-AACC-970E5880B063}" srcOrd="2" destOrd="0" presId="urn:microsoft.com/office/officeart/2005/8/layout/venn1"/>
    <dgm:cxn modelId="{C4A52F55-4C6C-4A7E-B5A6-F75463CF9148}" type="presParOf" srcId="{8C55CB81-A16F-41B3-8051-2520DE0C7459}" destId="{830B00A3-F71D-4850-B78E-ADE23C6E7823}" srcOrd="3" destOrd="0" presId="urn:microsoft.com/office/officeart/2005/8/layout/venn1"/>
    <dgm:cxn modelId="{8C1FA213-7D6D-4AB0-83E6-67E66088E0D9}" type="presParOf" srcId="{8C55CB81-A16F-41B3-8051-2520DE0C7459}" destId="{8B9751FA-701E-4F93-A5D3-C63E8879D51B}" srcOrd="4" destOrd="0" presId="urn:microsoft.com/office/officeart/2005/8/layout/venn1"/>
    <dgm:cxn modelId="{C336A4A0-4A5C-4E11-8D6F-5E6B8D7FACC7}" type="presParOf" srcId="{8C55CB81-A16F-41B3-8051-2520DE0C7459}" destId="{E79B9E14-A194-4694-9E30-AC7A5E1217A9}" srcOrd="5" destOrd="0" presId="urn:microsoft.com/office/officeart/2005/8/layout/venn1"/>
    <dgm:cxn modelId="{7254DAA3-E444-427E-B923-5259D8121850}" type="presParOf" srcId="{8C55CB81-A16F-41B3-8051-2520DE0C7459}" destId="{8E407437-21AF-42D2-BA43-0D13C4F7FE3A}" srcOrd="6" destOrd="0" presId="urn:microsoft.com/office/officeart/2005/8/layout/venn1"/>
    <dgm:cxn modelId="{15513555-3951-40C5-AAA3-BCAEEB578530}" type="presParOf" srcId="{8C55CB81-A16F-41B3-8051-2520DE0C7459}" destId="{58EBF57F-AC16-4E2D-96ED-F842293FBEEE}" srcOrd="7" destOrd="0" presId="urn:microsoft.com/office/officeart/2005/8/layout/venn1"/>
    <dgm:cxn modelId="{FD80E4E0-40CB-447E-A84D-61C20D23291C}" type="presParOf" srcId="{8C55CB81-A16F-41B3-8051-2520DE0C7459}" destId="{86BAF1CE-02B5-4C94-A5AB-38A1326C7F2A}" srcOrd="8" destOrd="0" presId="urn:microsoft.com/office/officeart/2005/8/layout/venn1"/>
    <dgm:cxn modelId="{36B3B722-4771-49B6-B202-CF22F97F4B3B}" type="presParOf" srcId="{8C55CB81-A16F-41B3-8051-2520DE0C7459}" destId="{FF28DD55-D3D3-456D-8CC5-449FA2E3539F}" srcOrd="9" destOrd="0" presId="urn:microsoft.com/office/officeart/2005/8/layout/venn1"/>
    <dgm:cxn modelId="{7014D002-12FC-47A8-95DF-D8BEE958CE51}" type="presParOf" srcId="{8C55CB81-A16F-41B3-8051-2520DE0C7459}" destId="{F72EE089-D45C-428E-8D42-9ECD9A27BC75}" srcOrd="10" destOrd="0" presId="urn:microsoft.com/office/officeart/2005/8/layout/venn1"/>
    <dgm:cxn modelId="{BFEA9D52-278C-474C-A1E9-F5417ABAAB31}" type="presParOf" srcId="{8C55CB81-A16F-41B3-8051-2520DE0C7459}" destId="{D1D8D926-CA86-42CA-A05B-526AF07A2278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49B2C-A201-4105-909C-006E4D052E89}">
      <dsp:nvSpPr>
        <dsp:cNvPr id="0" name=""/>
        <dsp:cNvSpPr/>
      </dsp:nvSpPr>
      <dsp:spPr>
        <a:xfrm>
          <a:off x="4860336" y="1221603"/>
          <a:ext cx="1636588" cy="163658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5AC5E37-6EEF-437A-8616-C88069325D59}">
      <dsp:nvSpPr>
        <dsp:cNvPr id="0" name=""/>
        <dsp:cNvSpPr/>
      </dsp:nvSpPr>
      <dsp:spPr>
        <a:xfrm>
          <a:off x="3947795" y="0"/>
          <a:ext cx="3461670" cy="11144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Behavioral / Public Health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2-1-1 Florida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Southeast FL Behavioral Health Network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Health Care District of Palm Beach County</a:t>
          </a:r>
        </a:p>
      </dsp:txBody>
      <dsp:txXfrm>
        <a:off x="3947795" y="0"/>
        <a:ext cx="3461670" cy="1114408"/>
      </dsp:txXfrm>
    </dsp:sp>
    <dsp:sp modelId="{F124C4F5-C636-4429-AACC-970E5880B063}">
      <dsp:nvSpPr>
        <dsp:cNvPr id="0" name=""/>
        <dsp:cNvSpPr/>
      </dsp:nvSpPr>
      <dsp:spPr>
        <a:xfrm>
          <a:off x="5391545" y="1528331"/>
          <a:ext cx="1636588" cy="163658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30B00A3-F71D-4850-B78E-ADE23C6E7823}">
      <dsp:nvSpPr>
        <dsp:cNvPr id="0" name=""/>
        <dsp:cNvSpPr/>
      </dsp:nvSpPr>
      <dsp:spPr>
        <a:xfrm>
          <a:off x="7313196" y="1323391"/>
          <a:ext cx="1938675" cy="12205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First Responders</a:t>
          </a: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Palm Beach Sheriff’s Office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Fire Rescue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Dispatch</a:t>
          </a:r>
        </a:p>
      </dsp:txBody>
      <dsp:txXfrm>
        <a:off x="7313196" y="1323391"/>
        <a:ext cx="1938675" cy="1220542"/>
      </dsp:txXfrm>
    </dsp:sp>
    <dsp:sp modelId="{8B9751FA-701E-4F93-A5D3-C63E8879D51B}">
      <dsp:nvSpPr>
        <dsp:cNvPr id="0" name=""/>
        <dsp:cNvSpPr/>
      </dsp:nvSpPr>
      <dsp:spPr>
        <a:xfrm>
          <a:off x="5391545" y="2141786"/>
          <a:ext cx="1636588" cy="163658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9B9E14-A194-4694-9E30-AC7A5E1217A9}">
      <dsp:nvSpPr>
        <dsp:cNvPr id="0" name=""/>
        <dsp:cNvSpPr/>
      </dsp:nvSpPr>
      <dsp:spPr>
        <a:xfrm>
          <a:off x="7356913" y="2872117"/>
          <a:ext cx="1938675" cy="13638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Local Government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City officials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FL DOT</a:t>
          </a:r>
        </a:p>
      </dsp:txBody>
      <dsp:txXfrm>
        <a:off x="7356913" y="2872117"/>
        <a:ext cx="1938675" cy="1363823"/>
      </dsp:txXfrm>
    </dsp:sp>
    <dsp:sp modelId="{8E407437-21AF-42D2-BA43-0D13C4F7FE3A}">
      <dsp:nvSpPr>
        <dsp:cNvPr id="0" name=""/>
        <dsp:cNvSpPr/>
      </dsp:nvSpPr>
      <dsp:spPr>
        <a:xfrm>
          <a:off x="4860336" y="2449045"/>
          <a:ext cx="1636588" cy="163658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8EBF57F-AC16-4E2D-96ED-F842293FBEEE}">
      <dsp:nvSpPr>
        <dsp:cNvPr id="0" name=""/>
        <dsp:cNvSpPr/>
      </dsp:nvSpPr>
      <dsp:spPr>
        <a:xfrm>
          <a:off x="4117478" y="4192298"/>
          <a:ext cx="3235433" cy="11144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Rail / Transportation Safety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Federal Railroad Administration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Operation Lifesaver, Inc.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Volpe Center</a:t>
          </a:r>
        </a:p>
      </dsp:txBody>
      <dsp:txXfrm>
        <a:off x="4117478" y="4192298"/>
        <a:ext cx="3235433" cy="1114408"/>
      </dsp:txXfrm>
    </dsp:sp>
    <dsp:sp modelId="{86BAF1CE-02B5-4C94-A5AB-38A1326C7F2A}">
      <dsp:nvSpPr>
        <dsp:cNvPr id="0" name=""/>
        <dsp:cNvSpPr/>
      </dsp:nvSpPr>
      <dsp:spPr>
        <a:xfrm>
          <a:off x="4329126" y="2141786"/>
          <a:ext cx="1636588" cy="163658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F28DD55-D3D3-456D-8CC5-449FA2E3539F}">
      <dsp:nvSpPr>
        <dsp:cNvPr id="0" name=""/>
        <dsp:cNvSpPr/>
      </dsp:nvSpPr>
      <dsp:spPr>
        <a:xfrm>
          <a:off x="2510358" y="2796698"/>
          <a:ext cx="1938675" cy="13638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Community Members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Guatemalan-Maya Center</a:t>
          </a:r>
        </a:p>
      </dsp:txBody>
      <dsp:txXfrm>
        <a:off x="2510358" y="2796698"/>
        <a:ext cx="1938675" cy="1363823"/>
      </dsp:txXfrm>
    </dsp:sp>
    <dsp:sp modelId="{F72EE089-D45C-428E-8D42-9ECD9A27BC75}">
      <dsp:nvSpPr>
        <dsp:cNvPr id="0" name=""/>
        <dsp:cNvSpPr/>
      </dsp:nvSpPr>
      <dsp:spPr>
        <a:xfrm>
          <a:off x="4329126" y="1528331"/>
          <a:ext cx="1636588" cy="163658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1D8D926-CA86-42CA-A05B-526AF07A2278}">
      <dsp:nvSpPr>
        <dsp:cNvPr id="0" name=""/>
        <dsp:cNvSpPr/>
      </dsp:nvSpPr>
      <dsp:spPr>
        <a:xfrm>
          <a:off x="2122061" y="1355770"/>
          <a:ext cx="1938675" cy="10232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Railroads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Brightline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Tri Rail</a:t>
          </a:r>
        </a:p>
      </dsp:txBody>
      <dsp:txXfrm>
        <a:off x="2122061" y="1355770"/>
        <a:ext cx="1938675" cy="1023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19622-D0C2-40B4-B1AC-274EA7F498D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3C073-0C83-4C47-BB0D-FBEA65DA9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3C073-0C83-4C47-BB0D-FBEA65DA93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3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3C073-0C83-4C47-BB0D-FBEA65DA93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20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3C073-0C83-4C47-BB0D-FBEA65DA93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62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3C073-0C83-4C47-BB0D-FBEA65DA93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71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C1D33-C715-4584-B083-7FBAEA1975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438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3C073-0C83-4C47-BB0D-FBEA65DA93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71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3C073-0C83-4C47-BB0D-FBEA65DA93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50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3C073-0C83-4C47-BB0D-FBEA65DA93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3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C1D33-C715-4584-B083-7FBAEA1975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125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3C073-0C83-4C47-BB0D-FBEA65DA93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33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C1D33-C715-4584-B083-7FBAEA1975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464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C1D33-C715-4584-B083-7FBAEA1975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548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3C073-0C83-4C47-BB0D-FBEA65DA93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1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697" y="1122363"/>
            <a:ext cx="11108725" cy="2387600"/>
          </a:xfrm>
        </p:spPr>
        <p:txBody>
          <a:bodyPr anchor="b"/>
          <a:lstStyle>
            <a:lvl1pPr algn="ctr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697" y="3602038"/>
            <a:ext cx="111087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275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AC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>
              <a:solidFill>
                <a:schemeClr val="bg1">
                  <a:lumMod val="95000"/>
                </a:schemeClr>
              </a:solidFill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43697" y="2289175"/>
            <a:ext cx="11096367" cy="3082925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4800"/>
              </a:lnSpc>
              <a:defRPr sz="4800" b="0" cap="none" baseline="0">
                <a:solidFill>
                  <a:schemeClr val="accent4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Spacer Slide For A New Section Of 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0650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,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7138" y="1128588"/>
            <a:ext cx="10757364" cy="429965"/>
          </a:xfrm>
        </p:spPr>
        <p:txBody>
          <a:bodyPr/>
          <a:lstStyle>
            <a:lvl1pPr marL="0" indent="0">
              <a:buNone/>
              <a:defRPr>
                <a:solidFill>
                  <a:srgbClr val="083A64"/>
                </a:solidFill>
              </a:defRPr>
            </a:lvl1pPr>
            <a:lvl2pPr marL="266693" indent="0">
              <a:buNone/>
              <a:defRPr/>
            </a:lvl2pPr>
            <a:lvl3pPr marL="542912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152" y="1653657"/>
            <a:ext cx="10806259" cy="4679251"/>
          </a:xfrm>
        </p:spPr>
        <p:txBody>
          <a:bodyPr/>
          <a:lstStyle>
            <a:lvl1pPr>
              <a:defRPr>
                <a:solidFill>
                  <a:srgbClr val="083A64"/>
                </a:solidFill>
              </a:defRPr>
            </a:lvl1pPr>
            <a:lvl2pPr>
              <a:defRPr>
                <a:solidFill>
                  <a:srgbClr val="083A64"/>
                </a:solidFill>
              </a:defRPr>
            </a:lvl2pPr>
            <a:lvl3pPr>
              <a:defRPr>
                <a:solidFill>
                  <a:srgbClr val="083A64"/>
                </a:solidFill>
              </a:defRPr>
            </a:lvl3pPr>
            <a:lvl4pPr>
              <a:defRPr>
                <a:solidFill>
                  <a:srgbClr val="083A64"/>
                </a:solidFill>
              </a:defRPr>
            </a:lvl4pPr>
            <a:lvl5pPr>
              <a:defRPr>
                <a:solidFill>
                  <a:srgbClr val="083A64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17589" y="6439823"/>
            <a:ext cx="5664000" cy="295063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725" y="480987"/>
            <a:ext cx="9565948" cy="432000"/>
          </a:xfrm>
        </p:spPr>
        <p:txBody>
          <a:bodyPr/>
          <a:lstStyle>
            <a:lvl1pPr>
              <a:defRPr>
                <a:solidFill>
                  <a:srgbClr val="083A64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</p:spTree>
    <p:extLst>
      <p:ext uri="{BB962C8B-B14F-4D97-AF65-F5344CB8AC3E}">
        <p14:creationId xmlns:p14="http://schemas.microsoft.com/office/powerpoint/2010/main" val="312270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861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97" y="1709738"/>
            <a:ext cx="1109636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697" y="4589463"/>
            <a:ext cx="11096368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92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697" y="1825625"/>
            <a:ext cx="547610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6786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716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97" y="365125"/>
            <a:ext cx="1109636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698" y="1681163"/>
            <a:ext cx="54538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698" y="2505075"/>
            <a:ext cx="545387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4678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6786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544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546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416235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98" y="457200"/>
            <a:ext cx="4228328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44452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3698" y="2057400"/>
            <a:ext cx="422832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73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98" y="457200"/>
            <a:ext cx="4228328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457201"/>
            <a:ext cx="6456877" cy="54038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3698" y="2057400"/>
            <a:ext cx="422832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05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3697" y="365126"/>
            <a:ext cx="11096368" cy="957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697" y="1426703"/>
            <a:ext cx="11096368" cy="4750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555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i="0" kern="1200">
          <a:solidFill>
            <a:schemeClr val="accent2"/>
          </a:solidFill>
          <a:latin typeface="Gill Sans Regular" panose="020B0502020104020203" pitchFamily="34" charset="-79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ill Sans Regular" panose="020B0502020104020203" pitchFamily="34" charset="-79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B7B3"/>
        </a:buClr>
        <a:buFont typeface="Wingdings" pitchFamily="2" charset="2"/>
        <a:buChar char="§"/>
        <a:defRPr sz="2400" b="0" i="0" kern="1200">
          <a:solidFill>
            <a:schemeClr val="tx1"/>
          </a:solidFill>
          <a:latin typeface="Gill Sans Regular" panose="020B0502020104020203" pitchFamily="34" charset="-79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3C9988"/>
        </a:buClr>
        <a:buSzPct val="76000"/>
        <a:buFont typeface="Courier New" panose="02070309020205020404" pitchFamily="49" charset="0"/>
        <a:buChar char="o"/>
        <a:defRPr sz="2000" b="0" i="0" kern="1200">
          <a:solidFill>
            <a:schemeClr val="tx1"/>
          </a:solidFill>
          <a:latin typeface="Gill Sans Regular" panose="020B0502020104020203" pitchFamily="34" charset="-79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System Font Regular"/>
        <a:buChar char="‣"/>
        <a:defRPr sz="1800" b="0" i="0" kern="1200">
          <a:solidFill>
            <a:schemeClr val="tx1"/>
          </a:solidFill>
          <a:latin typeface="Gill Sans Regular" panose="020B0502020104020203" pitchFamily="34" charset="-79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74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Regular" panose="020B0502020104020203" pitchFamily="34" charset="-79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hyperlink" Target="http://www.988lifeline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rc.org/" TargetMode="External"/><Relationship Id="rId5" Type="http://schemas.openxmlformats.org/officeDocument/2006/relationships/hyperlink" Target="http://www.afsp.org/" TargetMode="External"/><Relationship Id="rId4" Type="http://schemas.openxmlformats.org/officeDocument/2006/relationships/hyperlink" Target="http://www.take5tosavelives.org/" TargetMode="Externa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Monica.shaw@dot.gov" TargetMode="External"/><Relationship Id="rId3" Type="http://schemas.openxmlformats.org/officeDocument/2006/relationships/hyperlink" Target="mailto:d.hiltunen@dot.gov" TargetMode="External"/><Relationship Id="rId7" Type="http://schemas.openxmlformats.org/officeDocument/2006/relationships/hyperlink" Target="mailto:michail.grizkewitsch@dot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hala.blue@dot.gov" TargetMode="External"/><Relationship Id="rId5" Type="http://schemas.openxmlformats.org/officeDocument/2006/relationships/hyperlink" Target="mailto:alexa.dadamo@dot.gov" TargetMode="External"/><Relationship Id="rId4" Type="http://schemas.openxmlformats.org/officeDocument/2006/relationships/hyperlink" Target="mailto:scott.gabree@dot.gov" TargetMode="External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2731" y="1542402"/>
            <a:ext cx="5186842" cy="2387918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Community Approach to Trespass and Suicide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2135" y="4001587"/>
            <a:ext cx="5188034" cy="6820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October 24, 2024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47568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998803-C1F8-20BA-781A-0F9C91A5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283" y="741391"/>
            <a:ext cx="3397017" cy="161620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>
                <a:latin typeface="+mj-lt"/>
              </a:rPr>
              <a:t>Response: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Proposed Mitigations       </a:t>
            </a:r>
          </a:p>
        </p:txBody>
      </p:sp>
      <p:pic>
        <p:nvPicPr>
          <p:cNvPr id="6" name="Picture 5" descr="Train station at night with train blur">
            <a:extLst>
              <a:ext uri="{FF2B5EF4-FFF2-40B4-BE49-F238E27FC236}">
                <a16:creationId xmlns:a16="http://schemas.microsoft.com/office/drawing/2014/main" id="{7A1CC339-E2B6-08F5-031C-F513D3B3C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9"/>
          <a:stretch/>
        </p:blipFill>
        <p:spPr>
          <a:xfrm>
            <a:off x="884698" y="877413"/>
            <a:ext cx="6406903" cy="504309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E589684-54CA-64D8-C963-5F19FF75B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4697" y="5858828"/>
            <a:ext cx="6406903" cy="123363"/>
            <a:chOff x="7015162" y="5858828"/>
            <a:chExt cx="4300544" cy="12336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56B8E8-B789-DA4D-E4BE-03FA3165B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55D907-377D-0DF9-B4A4-4B44C46F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B96349-E97F-3801-0A36-FB7DC010C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0284" y="2533476"/>
            <a:ext cx="3691166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+mn-lt"/>
                <a:cs typeface="Gill Sans Regular" panose="020B0502020104020203"/>
              </a:rPr>
              <a:t>Community outreach worker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+mn-lt"/>
                <a:cs typeface="Gill Sans Regular" panose="020B0502020104020203"/>
              </a:rPr>
              <a:t>Rail safety education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+mn-lt"/>
                <a:cs typeface="Gill Sans Regular" panose="020B0502020104020203"/>
              </a:rPr>
              <a:t>Physical barriers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+mn-lt"/>
                <a:cs typeface="Gill Sans Regular" panose="020B0502020104020203"/>
              </a:rPr>
              <a:t>Improving safer routes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+mn-lt"/>
                <a:cs typeface="Gill Sans Regular" panose="020B0502020104020203"/>
              </a:rPr>
              <a:t>2-1-1 and 988 signage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+mn-lt"/>
                <a:cs typeface="Gill Sans Regular" panose="020B0502020104020203"/>
              </a:rPr>
              <a:t>Crisis intervention training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+mn-lt"/>
                <a:cs typeface="Gill Sans Regular" panose="020B0502020104020203"/>
              </a:rPr>
              <a:t>Bystander education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171407B-E8B8-BC35-9FE3-222DF7E5D9B3}"/>
              </a:ext>
            </a:extLst>
          </p:cNvPr>
          <p:cNvSpPr txBox="1">
            <a:spLocks/>
          </p:cNvSpPr>
          <p:nvPr/>
        </p:nvSpPr>
        <p:spPr>
          <a:xfrm>
            <a:off x="10969461" y="6080241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Gill Sans Regular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fld id="{0AB40DA4-FA10-48ED-9ACF-0ECC4D460407}" type="slidenum">
              <a:rPr lang="en-US" b="0" smtClean="0"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10</a:t>
            </a:fld>
            <a:endParaRPr lang="en-US" b="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9298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D6755CE-ACB9-1A58-04B9-8B2DC0227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+mj-lt"/>
              </a:rPr>
              <a:t>Bonus Benefits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CF555A-FF6A-F863-77A3-E1898EC01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Improved relationship between law enforcement and community members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Improved data collection for law enforcement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Improved communication between first responders and railroads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Emergency Notification System (ENS) sign information provided to dispatch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Expanded crisis intervention training for law enforcement, fire rescue, and railroad personnel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Crisis intervention teams extended to rail environment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2EBA29A-27EF-6524-AA61-D9ABACCF8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9" r="21820"/>
          <a:stretch/>
        </p:blipFill>
        <p:spPr bwMode="auto">
          <a:xfrm>
            <a:off x="6096000" y="1"/>
            <a:ext cx="61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3E1ADAD-777D-CA2B-E0DD-1EF24B0B8D92}"/>
              </a:ext>
            </a:extLst>
          </p:cNvPr>
          <p:cNvSpPr txBox="1">
            <a:spLocks/>
          </p:cNvSpPr>
          <p:nvPr/>
        </p:nvSpPr>
        <p:spPr>
          <a:xfrm>
            <a:off x="10969461" y="6080241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Gill Sans Regular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fld id="{0AB40DA4-FA10-48ED-9ACF-0ECC4D460407}" type="slidenum">
              <a:rPr lang="en-US" b="0" smtClean="0"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11</a:t>
            </a:fld>
            <a:endParaRPr lang="en-US" b="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8232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oster with text and images&#10;&#10;Description automatically generated">
            <a:extLst>
              <a:ext uri="{FF2B5EF4-FFF2-40B4-BE49-F238E27FC236}">
                <a16:creationId xmlns:a16="http://schemas.microsoft.com/office/drawing/2014/main" id="{D6B605F2-B67E-A9CA-C898-7F9E4C203A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576" r="226" b="30585"/>
          <a:stretch/>
        </p:blipFill>
        <p:spPr>
          <a:xfrm>
            <a:off x="679704" y="762000"/>
            <a:ext cx="6842803" cy="34181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94E520A-787C-CC63-3B72-FFADE0325D4D}"/>
              </a:ext>
            </a:extLst>
          </p:cNvPr>
          <p:cNvSpPr txBox="1"/>
          <p:nvPr/>
        </p:nvSpPr>
        <p:spPr>
          <a:xfrm>
            <a:off x="8084341" y="238780"/>
            <a:ext cx="337836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chemeClr val="accent2"/>
                </a:solidFill>
                <a:latin typeface="Abadi" panose="020B0604020104020204" pitchFamily="34" charset="0"/>
                <a:cs typeface="Gill Sans Regular" panose="020B0502020104020203"/>
              </a:rPr>
              <a:t>Other Resources</a:t>
            </a:r>
          </a:p>
          <a:p>
            <a:pPr algn="ctr"/>
            <a:endParaRPr lang="en-US" sz="2400">
              <a:cs typeface="Gill Sans Regular" panose="020B0502020104020203"/>
            </a:endParaRPr>
          </a:p>
          <a:p>
            <a:pPr algn="ctr"/>
            <a:r>
              <a:rPr lang="en-US" sz="2400">
                <a:hlinkClick r:id="rId4"/>
              </a:rPr>
              <a:t>www.take5tosavelives.org</a:t>
            </a:r>
            <a:endParaRPr lang="en-US" sz="2400"/>
          </a:p>
          <a:p>
            <a:pPr algn="ctr"/>
            <a:endParaRPr lang="en-US" sz="2400">
              <a:cs typeface="Gill Sans Regular" panose="020B0502020104020203"/>
            </a:endParaRPr>
          </a:p>
          <a:p>
            <a:pPr algn="ctr"/>
            <a:r>
              <a:rPr lang="en-US" sz="2400">
                <a:cs typeface="Gill Sans Regular" panose="020B0502020104020203"/>
                <a:hlinkClick r:id="rId5"/>
              </a:rPr>
              <a:t>www.afsp.org</a:t>
            </a:r>
            <a:endParaRPr lang="en-US" sz="2400">
              <a:cs typeface="Gill Sans Regular" panose="020B0502020104020203"/>
            </a:endParaRPr>
          </a:p>
          <a:p>
            <a:pPr algn="ctr"/>
            <a:endParaRPr lang="en-US" sz="2400">
              <a:cs typeface="Gill Sans Regular" panose="020B0502020104020203"/>
            </a:endParaRPr>
          </a:p>
          <a:p>
            <a:pPr algn="ctr"/>
            <a:r>
              <a:rPr lang="en-US" sz="2400">
                <a:cs typeface="Gill Sans Regular" panose="020B0502020104020203"/>
                <a:hlinkClick r:id="rId6"/>
              </a:rPr>
              <a:t>www.sprc.org</a:t>
            </a:r>
            <a:endParaRPr lang="en-US" sz="2400">
              <a:cs typeface="Gill Sans Regular" panose="020B0502020104020203"/>
            </a:endParaRPr>
          </a:p>
          <a:p>
            <a:pPr algn="ctr"/>
            <a:endParaRPr lang="en-US" sz="2400">
              <a:cs typeface="Gill Sans Regular" panose="020B0502020104020203"/>
            </a:endParaRPr>
          </a:p>
          <a:p>
            <a:pPr algn="ctr"/>
            <a:r>
              <a:rPr lang="en-US" sz="2400">
                <a:cs typeface="Gill Sans Regular" panose="020B0502020104020203"/>
                <a:hlinkClick r:id="rId7"/>
              </a:rPr>
              <a:t>www.988lifeline.org</a:t>
            </a:r>
            <a:endParaRPr lang="en-US" sz="2400">
              <a:cs typeface="Gill Sans Regular" panose="020B050202010402020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E7E6A-6BE5-89D8-691A-9DA6952C27B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12" r="4429"/>
          <a:stretch/>
        </p:blipFill>
        <p:spPr>
          <a:xfrm>
            <a:off x="479680" y="4752975"/>
            <a:ext cx="6419850" cy="14717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95DB85-2ED2-4E2B-7D74-CCE0F97B3180}"/>
              </a:ext>
            </a:extLst>
          </p:cNvPr>
          <p:cNvSpPr txBox="1"/>
          <p:nvPr/>
        </p:nvSpPr>
        <p:spPr>
          <a:xfrm>
            <a:off x="1658246" y="4383643"/>
            <a:ext cx="42887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accent2"/>
                </a:solidFill>
                <a:latin typeface="Abadi" panose="020B0604020104020204" pitchFamily="34" charset="0"/>
                <a:cs typeface="Gill Sans Regular" panose="020B0502020104020203"/>
              </a:rPr>
              <a:t>What You Can Do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68B69E-108E-C1C5-B7B2-58B35E65CBD5}"/>
              </a:ext>
            </a:extLst>
          </p:cNvPr>
          <p:cNvSpPr txBox="1"/>
          <p:nvPr/>
        </p:nvSpPr>
        <p:spPr>
          <a:xfrm>
            <a:off x="1208978" y="238780"/>
            <a:ext cx="49612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Abadi" panose="020B0604020104020204" pitchFamily="34" charset="0"/>
                <a:cs typeface="Gill Sans Regular" panose="020B0502020104020203"/>
              </a:rPr>
              <a:t>Know The Warning Signs</a:t>
            </a:r>
          </a:p>
        </p:txBody>
      </p:sp>
      <p:pic>
        <p:nvPicPr>
          <p:cNvPr id="11" name="Content Placeholder 6" descr="A blue numbers on a black background&#10;&#10;Description automatically generated">
            <a:extLst>
              <a:ext uri="{FF2B5EF4-FFF2-40B4-BE49-F238E27FC236}">
                <a16:creationId xmlns:a16="http://schemas.microsoft.com/office/drawing/2014/main" id="{456C3974-4DB6-04E5-5FCC-8B73ACC2F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67" y="4055195"/>
            <a:ext cx="2130507" cy="1999686"/>
          </a:xfr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D6690E9-DCB4-041A-A656-DA525D8DF3B4}"/>
              </a:ext>
            </a:extLst>
          </p:cNvPr>
          <p:cNvSpPr txBox="1">
            <a:spLocks/>
          </p:cNvSpPr>
          <p:nvPr/>
        </p:nvSpPr>
        <p:spPr>
          <a:xfrm>
            <a:off x="10969461" y="6080241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Gill Sans Regular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fld id="{0AB40DA4-FA10-48ED-9ACF-0ECC4D460407}" type="slidenum">
              <a:rPr lang="en-US" b="0" smtClean="0"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12</a:t>
            </a:fld>
            <a:endParaRPr lang="en-US" b="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93948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04950" y="762001"/>
            <a:ext cx="4591047" cy="170824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Questions?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71475" y="2470244"/>
            <a:ext cx="6362699" cy="3769835"/>
          </a:xfrm>
        </p:spPr>
        <p:txBody>
          <a:bodyPr numCol="2"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+mn-lt"/>
              </a:rPr>
              <a:t>Volpe Team: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Danielle Hiltunen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+mn-lt"/>
                <a:hlinkClick r:id="rId3"/>
              </a:rPr>
              <a:t>d.hiltunen@dot.gov</a:t>
            </a:r>
            <a:r>
              <a:rPr lang="en-US" sz="2000" dirty="0">
                <a:latin typeface="+mn-lt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+mn-lt"/>
              </a:rPr>
              <a:t>Scott Gabree, PhD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+mn-lt"/>
                <a:hlinkClick r:id="rId4"/>
              </a:rPr>
              <a:t>scott.gabree@dot.gov</a:t>
            </a:r>
            <a:endParaRPr lang="en-US" sz="2000" dirty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+mn-lt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+mn-lt"/>
              </a:rPr>
              <a:t>Alexa D’Adamo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>
                <a:latin typeface="+mn-lt"/>
                <a:hlinkClick r:id="rId5"/>
              </a:rPr>
              <a:t>alexa.d’adamo@dot.gov</a:t>
            </a:r>
            <a:r>
              <a:rPr lang="en-US" sz="2000" dirty="0">
                <a:latin typeface="+mn-lt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b="1" dirty="0"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1" dirty="0">
                <a:latin typeface="+mn-lt"/>
              </a:rPr>
              <a:t>FRA Team: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+mn-lt"/>
              </a:rPr>
              <a:t>Shala Blue, PhD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+mn-lt"/>
                <a:hlinkClick r:id="rId6"/>
              </a:rPr>
              <a:t>shala.blue@dot.gov</a:t>
            </a:r>
            <a:r>
              <a:rPr lang="en-US" sz="2000" dirty="0">
                <a:latin typeface="+mn-lt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+mn-lt"/>
              </a:rPr>
              <a:t>Michail Grizkewitsch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+mn-lt"/>
                <a:hlinkClick r:id="rId7"/>
              </a:rPr>
              <a:t>michail.grizkewitsch@dot.gov</a:t>
            </a:r>
            <a:r>
              <a:rPr lang="en-US" sz="2000" dirty="0">
                <a:latin typeface="+mn-lt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+mn-lt"/>
              </a:rPr>
              <a:t>Monica Shaw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+mn-lt"/>
                <a:hlinkClick r:id="rId8"/>
              </a:rPr>
              <a:t>monica.shaw@dot.gov</a:t>
            </a:r>
            <a:r>
              <a:rPr lang="en-US" sz="2000" dirty="0">
                <a:latin typeface="+mn-lt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96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463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E8781-092C-4DAD-BB37-6A215707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271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latin typeface="+mj-lt"/>
              </a:rPr>
              <a:t>Challenges for Trespass and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Suicide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D57E8-9A34-473E-ADC9-666E0DE54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2829" y="1412489"/>
            <a:ext cx="3402244" cy="521639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  <a:cs typeface="Gill Sans Regular" panose="020B0502020104020203"/>
              </a:rPr>
              <a:t>Trespass is the leading cause of death on U.S. rail, including suicide.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  <a:cs typeface="Gill Sans Regular" panose="020B0502020104020203"/>
              </a:rPr>
              <a:t>Many driving factors stem from larger societal issues that require collaboration with diverse partners.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+mn-lt"/>
                <a:cs typeface="Gill Sans Regular" panose="020B0502020104020203"/>
              </a:rPr>
              <a:t>City planning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+mn-lt"/>
                <a:cs typeface="Gill Sans Regular" panose="020B0502020104020203"/>
              </a:rPr>
              <a:t>Housing instability 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+mn-lt"/>
                <a:cs typeface="Gill Sans Regular" panose="020B0502020104020203"/>
              </a:rPr>
              <a:t>Mental health concerns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+mn-lt"/>
                <a:cs typeface="Gill Sans Regular" panose="020B0502020104020203"/>
              </a:rPr>
              <a:t>Substance use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+mn-lt"/>
                <a:cs typeface="Gill Sans Regular" panose="020B0502020104020203"/>
              </a:rPr>
              <a:t>Lack of rail safety knowledge or vigilance around the track area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+mn-lt"/>
                <a:cs typeface="Gill Sans Regular" panose="020B0502020104020203"/>
              </a:rPr>
              <a:t>Language barriers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+mn-lt"/>
                <a:cs typeface="Gill Sans Regular" panose="020B0502020104020203"/>
              </a:rPr>
              <a:t>Equity considerations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4566C-3B12-FEA8-E2D7-08FA8BC5F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313048" cy="436384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  <a:cs typeface="Gill Sans Regular" panose="020B0502020104020203"/>
              </a:rPr>
              <a:t>A combination of approaches is often needed, making evaluation challenging.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  <a:cs typeface="Gill Sans Regular" panose="020B0502020104020203"/>
              </a:rPr>
              <a:t>There may be a lack of empirical knowledge about effectiveness.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  <a:cs typeface="Gill Sans Regular" panose="020B0502020104020203"/>
              </a:rPr>
              <a:t>Known mitigations may not translate the same way to all communities.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38BDD-0875-4AEB-97D8-CF0230C2B5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69461" y="6080241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Gill Sans Regular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fld id="{0AB40DA4-FA10-48ED-9ACF-0ECC4D460407}" type="slidenum">
              <a:rPr lang="en-US" b="0" smtClean="0"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2</a:t>
            </a:fld>
            <a:endParaRPr lang="en-US" b="0" dirty="0"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BF890D-A145-C88C-FC50-B7BF98E50FC3}"/>
              </a:ext>
            </a:extLst>
          </p:cNvPr>
          <p:cNvSpPr txBox="1"/>
          <p:nvPr/>
        </p:nvSpPr>
        <p:spPr>
          <a:xfrm>
            <a:off x="5505254" y="6501923"/>
            <a:ext cx="17604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cs typeface="Gill Sans Regular" panose="020B0502020104020203"/>
              </a:rPr>
              <a:t>*This list is not exhaustive</a:t>
            </a:r>
          </a:p>
        </p:txBody>
      </p:sp>
    </p:spTree>
    <p:extLst>
      <p:ext uri="{BB962C8B-B14F-4D97-AF65-F5344CB8AC3E}">
        <p14:creationId xmlns:p14="http://schemas.microsoft.com/office/powerpoint/2010/main" val="1682837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60760"/>
    </mc:Choice>
    <mc:Fallback xmlns="">
      <p:transition spd="slow" advTm="16076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D67968B-5CB1-7F4A-9A0B-F74F2FF34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>
                <a:latin typeface="+mj-lt"/>
              </a:rPr>
              <a:t>Local Concerns Require Local Solutions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861159C-137B-83FC-50B0-B85883F73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30581"/>
            <a:ext cx="5393361" cy="394638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Each railroad faces a unique set of challenges.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Each community has unique needs.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Community-led efforts support a shared sense of  responsibility.</a:t>
            </a:r>
          </a:p>
        </p:txBody>
      </p:sp>
      <p:pic>
        <p:nvPicPr>
          <p:cNvPr id="6" name="Content Placeholder 5" descr="A person and person walking on train tracks&#10;&#10;Description automatically generated with medium confidence">
            <a:extLst>
              <a:ext uri="{FF2B5EF4-FFF2-40B4-BE49-F238E27FC236}">
                <a16:creationId xmlns:a16="http://schemas.microsoft.com/office/drawing/2014/main" id="{BDB3DCA9-49FD-D1DF-F4D0-99107FBC79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r="15757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5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4115FFC-2AE8-C20C-35CB-07E861997C10}"/>
              </a:ext>
            </a:extLst>
          </p:cNvPr>
          <p:cNvSpPr txBox="1">
            <a:spLocks/>
          </p:cNvSpPr>
          <p:nvPr/>
        </p:nvSpPr>
        <p:spPr>
          <a:xfrm>
            <a:off x="10969461" y="6080241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Gill Sans Regular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fld id="{0AB40DA4-FA10-48ED-9ACF-0ECC4D460407}" type="slidenum">
              <a:rPr lang="en-US" b="0" smtClean="0"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3</a:t>
            </a:fld>
            <a:endParaRPr lang="en-US" b="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94351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6E72D-9601-2746-1DAA-8179A0EBF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Strategy: Power of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C9F12-F4FD-9468-5FD6-9A6483858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698" y="1322174"/>
            <a:ext cx="5474548" cy="4854789"/>
          </a:xfrm>
        </p:spPr>
        <p:txBody>
          <a:bodyPr>
            <a:normAutofit/>
          </a:bodyPr>
          <a:lstStyle/>
          <a:p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2024 National Strategy for Suicide Prevention Strategic Direction 1: Community-Based Suicide Prevention</a:t>
            </a:r>
          </a:p>
          <a:p>
            <a:pPr lvl="1"/>
            <a:r>
              <a:rPr lang="en-US" sz="16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Goal 1: Establish effective, broad-based, collaborative, and sustainable suicide prevention partnerships.</a:t>
            </a:r>
          </a:p>
          <a:p>
            <a:pPr lvl="1"/>
            <a:r>
              <a:rPr lang="en-US" sz="16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Goal 2: Support upstream, comprehensive, community-based suicide prevention.</a:t>
            </a:r>
          </a:p>
          <a:p>
            <a:pPr lvl="1"/>
            <a:r>
              <a:rPr lang="en-US" sz="16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Goal 3: Reduce access to lethal means among people at risk of suicide.</a:t>
            </a:r>
          </a:p>
          <a:p>
            <a:pPr lvl="2"/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5AFD2-A8F1-FBDD-72DC-6182DBF7F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2174"/>
            <a:ext cx="5220478" cy="4854789"/>
          </a:xfrm>
        </p:spPr>
        <p:txBody>
          <a:bodyPr>
            <a:normAutofit/>
          </a:bodyPr>
          <a:lstStyle/>
          <a:p>
            <a:r>
              <a:rPr lang="en-US" sz="2000" kern="0" dirty="0">
                <a:latin typeface="Calibri" panose="020F0502020204030204" pitchFamily="34" charset="0"/>
                <a:ea typeface="Calibri" panose="020F0502020204030204" pitchFamily="34" charset="0"/>
              </a:rPr>
              <a:t>U.S. Department Of Transportation Strategic Plan FY 2022-2026</a:t>
            </a:r>
          </a:p>
          <a:p>
            <a:pPr lvl="1"/>
            <a:r>
              <a:rPr lang="en-US" sz="1600" kern="0" dirty="0">
                <a:latin typeface="Calibri" panose="020F0502020204030204" pitchFamily="34" charset="0"/>
                <a:ea typeface="Calibri" panose="020F0502020204030204" pitchFamily="34" charset="0"/>
              </a:rPr>
              <a:t>Safety Strategies</a:t>
            </a:r>
          </a:p>
          <a:p>
            <a:pPr lvl="2"/>
            <a:r>
              <a:rPr lang="en-US" sz="1400" kern="0" dirty="0">
                <a:latin typeface="Calibri" panose="020F0502020204030204" pitchFamily="34" charset="0"/>
                <a:ea typeface="Calibri" panose="020F0502020204030204" pitchFamily="34" charset="0"/>
              </a:rPr>
              <a:t>Protect urban and rural communities and travelers, including vulnerable populations, from health and safety risks. </a:t>
            </a:r>
          </a:p>
          <a:p>
            <a:pPr lvl="1"/>
            <a:r>
              <a:rPr lang="en-US" sz="1600" kern="0" dirty="0">
                <a:latin typeface="Calibri" panose="020F0502020204030204" pitchFamily="34" charset="0"/>
                <a:ea typeface="Calibri" panose="020F0502020204030204" pitchFamily="34" charset="0"/>
              </a:rPr>
              <a:t>Equity Strategies</a:t>
            </a:r>
          </a:p>
          <a:p>
            <a:pPr lvl="2"/>
            <a:r>
              <a:rPr lang="en-US" sz="1400" kern="0" dirty="0">
                <a:latin typeface="Calibri" panose="020F0502020204030204" pitchFamily="34" charset="0"/>
                <a:ea typeface="Calibri" panose="020F0502020204030204" pitchFamily="34" charset="0"/>
              </a:rPr>
              <a:t>Empower communities through innovative public engagement with diverse stakeholders and thought leaders to foster exchange and ownership. </a:t>
            </a:r>
          </a:p>
          <a:p>
            <a:pPr lvl="2"/>
            <a:r>
              <a:rPr lang="en-US" sz="1400" kern="0" dirty="0">
                <a:latin typeface="Calibri" panose="020F0502020204030204" pitchFamily="34" charset="0"/>
                <a:ea typeface="Calibri" panose="020F0502020204030204" pitchFamily="34" charset="0"/>
              </a:rPr>
              <a:t>Ensure that equity considerations for disadvantaged and underserved communities are integrated into the planning, development, and implementation of all transportation investments. </a:t>
            </a:r>
          </a:p>
          <a:p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166D2E-2EF3-3159-1077-5FBCB101E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473" y="4637878"/>
            <a:ext cx="1533739" cy="1991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675318-5531-3B49-CFF7-D3539E775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748" y="4649191"/>
            <a:ext cx="1533739" cy="1979690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49CBF04F-E02E-35C6-CE83-1E950F890225}"/>
              </a:ext>
            </a:extLst>
          </p:cNvPr>
          <p:cNvSpPr txBox="1">
            <a:spLocks/>
          </p:cNvSpPr>
          <p:nvPr/>
        </p:nvSpPr>
        <p:spPr>
          <a:xfrm>
            <a:off x="10969461" y="6080241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Gill Sans Regular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fld id="{0AB40DA4-FA10-48ED-9ACF-0ECC4D460407}" type="slidenum">
              <a:rPr lang="en-US" b="0" smtClean="0"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4</a:t>
            </a:fld>
            <a:endParaRPr lang="en-US" b="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5761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777EE4-D49D-16C2-BE90-59022D03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latin typeface="+mj-lt"/>
                <a:ea typeface="+mj-ea"/>
                <a:cs typeface="+mj-cs"/>
              </a:rPr>
              <a:t>CARE Model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EA78A7B5-720A-E282-582A-2399BCAC9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72" y="511293"/>
            <a:ext cx="4348400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02199F5-56EF-2EF8-DBD5-97F87B838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b="1" u="sng">
                <a:latin typeface="+mn-lt"/>
              </a:rPr>
              <a:t>C</a:t>
            </a:r>
            <a:r>
              <a:rPr lang="en-US" sz="1500">
                <a:latin typeface="+mn-lt"/>
              </a:rPr>
              <a:t>ommunity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>
                <a:latin typeface="+mn-lt"/>
              </a:rPr>
              <a:t>Identify and engage with local stakeholders.</a:t>
            </a:r>
          </a:p>
          <a:p>
            <a:pPr>
              <a:lnSpc>
                <a:spcPct val="90000"/>
              </a:lnSpc>
            </a:pPr>
            <a:r>
              <a:rPr lang="en-US" sz="1500" b="1" u="sng">
                <a:latin typeface="+mn-lt"/>
              </a:rPr>
              <a:t>A</a:t>
            </a:r>
            <a:r>
              <a:rPr lang="en-US" sz="1500">
                <a:latin typeface="+mn-lt"/>
              </a:rPr>
              <a:t>nalysis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>
                <a:latin typeface="+mn-lt"/>
              </a:rPr>
              <a:t>Analyze data relevant to the problem.</a:t>
            </a:r>
          </a:p>
          <a:p>
            <a:pPr>
              <a:lnSpc>
                <a:spcPct val="90000"/>
              </a:lnSpc>
            </a:pPr>
            <a:r>
              <a:rPr lang="en-US" sz="1500" b="1" u="sng">
                <a:latin typeface="+mn-lt"/>
              </a:rPr>
              <a:t>R</a:t>
            </a:r>
            <a:r>
              <a:rPr lang="en-US" sz="1500">
                <a:latin typeface="+mn-lt"/>
              </a:rPr>
              <a:t>esponse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>
                <a:latin typeface="+mn-lt"/>
              </a:rPr>
              <a:t>Identify appropriate actions and implement them.</a:t>
            </a:r>
          </a:p>
          <a:p>
            <a:pPr>
              <a:lnSpc>
                <a:spcPct val="90000"/>
              </a:lnSpc>
            </a:pPr>
            <a:r>
              <a:rPr lang="en-US" sz="1500" b="1" u="sng">
                <a:latin typeface="+mn-lt"/>
              </a:rPr>
              <a:t>E</a:t>
            </a:r>
            <a:r>
              <a:rPr lang="en-US" sz="1500">
                <a:latin typeface="+mn-lt"/>
              </a:rPr>
              <a:t>valuation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>
                <a:latin typeface="+mn-lt"/>
              </a:rPr>
              <a:t>Evaluate the effectiveness of the response.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489F973-3AC4-D3FD-25A3-EC43B460EC09}"/>
              </a:ext>
            </a:extLst>
          </p:cNvPr>
          <p:cNvSpPr txBox="1">
            <a:spLocks/>
          </p:cNvSpPr>
          <p:nvPr/>
        </p:nvSpPr>
        <p:spPr>
          <a:xfrm>
            <a:off x="10969461" y="6080241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Gill Sans Regular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fld id="{0AB40DA4-FA10-48ED-9ACF-0ECC4D460407}" type="slidenum">
              <a:rPr lang="en-US" b="0" smtClean="0"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5</a:t>
            </a:fld>
            <a:endParaRPr lang="en-US" b="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1630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B2EF12-D726-380B-F187-4146016AB2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2041" b="1190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20E0B-FF32-6314-C375-AD85D7F1F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chemeClr val="tx1"/>
                </a:solidFill>
                <a:latin typeface="+mj-lt"/>
              </a:rPr>
              <a:t>Pilot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01ABE-DDBD-0DC1-ABD6-33CEC1910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>
                <a:latin typeface="+mn-lt"/>
              </a:rPr>
              <a:t>Collaborate with local community in Lake Worth Beach, FL.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>
                <a:latin typeface="+mn-lt"/>
              </a:rPr>
              <a:t>Expand the CARE Model approach to include behavioral health and other social factors that contribute to risk.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>
                <a:latin typeface="+mn-lt"/>
              </a:rPr>
              <a:t>Document the process and lessons learned.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>
                <a:latin typeface="+mn-lt"/>
              </a:rPr>
              <a:t>Develop a community-based implementation guide.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AA7B74-D736-E74F-20F4-1F22B301B5F0}"/>
              </a:ext>
            </a:extLst>
          </p:cNvPr>
          <p:cNvSpPr txBox="1">
            <a:spLocks/>
          </p:cNvSpPr>
          <p:nvPr/>
        </p:nvSpPr>
        <p:spPr>
          <a:xfrm>
            <a:off x="10969461" y="6080241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Gill Sans Regular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fld id="{0AB40DA4-FA10-48ED-9ACF-0ECC4D460407}" type="slidenum">
              <a:rPr lang="en-US" b="0" smtClean="0"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6</a:t>
            </a:fld>
            <a:endParaRPr lang="en-US" b="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940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777EE4-D49D-16C2-BE90-59022D03C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+mj-lt"/>
              </a:rPr>
              <a:t>CARE Approach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88D2DF9-65B7-DEC5-E278-B210B59C4859}"/>
              </a:ext>
            </a:extLst>
          </p:cNvPr>
          <p:cNvSpPr txBox="1">
            <a:spLocks/>
          </p:cNvSpPr>
          <p:nvPr/>
        </p:nvSpPr>
        <p:spPr>
          <a:xfrm>
            <a:off x="10969461" y="6080241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Gill Sans Regular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fld id="{0AB40DA4-FA10-48ED-9ACF-0ECC4D460407}" type="slidenum">
              <a:rPr lang="en-US" b="0" smtClean="0"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7</a:t>
            </a:fld>
            <a:endParaRPr lang="en-US" b="0" dirty="0">
              <a:latin typeface="Calibri" panose="020F0502020204030204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D067687-C02E-D3C1-180F-11E65ED1C490}"/>
              </a:ext>
            </a:extLst>
          </p:cNvPr>
          <p:cNvSpPr/>
          <p:nvPr/>
        </p:nvSpPr>
        <p:spPr>
          <a:xfrm>
            <a:off x="684230" y="3580021"/>
            <a:ext cx="10671142" cy="772905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cs typeface="Gill Sans Regular" panose="020B0502020104020203"/>
              </a:rPr>
              <a:t>December 2023		    April 2024		     June 2024		     TBD 2025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B45AD7-0941-833C-EA44-983AC52CC1A1}"/>
              </a:ext>
            </a:extLst>
          </p:cNvPr>
          <p:cNvSpPr txBox="1"/>
          <p:nvPr/>
        </p:nvSpPr>
        <p:spPr>
          <a:xfrm>
            <a:off x="684230" y="4394406"/>
            <a:ext cx="1376313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 b="1" u="sng" dirty="0">
                <a:solidFill>
                  <a:schemeClr val="tx1">
                    <a:alpha val="80000"/>
                  </a:schemeClr>
                </a:solidFill>
                <a:latin typeface="+mn-lt"/>
              </a:rPr>
              <a:t>C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  <a:latin typeface="+mn-lt"/>
              </a:rPr>
              <a:t>ommunity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DA4269-50A2-8DFE-1A4B-74491354EEA7}"/>
              </a:ext>
            </a:extLst>
          </p:cNvPr>
          <p:cNvSpPr txBox="1"/>
          <p:nvPr/>
        </p:nvSpPr>
        <p:spPr>
          <a:xfrm>
            <a:off x="3621466" y="4399590"/>
            <a:ext cx="1119432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 b="1" u="sng" dirty="0">
                <a:solidFill>
                  <a:schemeClr val="tx1">
                    <a:alpha val="80000"/>
                  </a:schemeClr>
                </a:solidFill>
                <a:latin typeface="+mn-lt"/>
              </a:rPr>
              <a:t>A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  <a:latin typeface="+mn-lt"/>
              </a:rPr>
              <a:t>nalysis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7F4B46-BEFD-7A63-3E41-02AD18B84F97}"/>
              </a:ext>
            </a:extLst>
          </p:cNvPr>
          <p:cNvSpPr txBox="1"/>
          <p:nvPr/>
        </p:nvSpPr>
        <p:spPr>
          <a:xfrm>
            <a:off x="6415726" y="4401476"/>
            <a:ext cx="1376313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 b="1" u="sng" dirty="0">
                <a:solidFill>
                  <a:schemeClr val="tx1">
                    <a:alpha val="80000"/>
                  </a:schemeClr>
                </a:solidFill>
              </a:rPr>
              <a:t>R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esponse</a:t>
            </a:r>
            <a:endParaRPr lang="en-US" sz="1700" dirty="0">
              <a:solidFill>
                <a:schemeClr val="tx1">
                  <a:alpha val="80000"/>
                </a:schemeClr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33D874-75D3-AF0D-C1BA-741B6F76388A}"/>
              </a:ext>
            </a:extLst>
          </p:cNvPr>
          <p:cNvSpPr txBox="1"/>
          <p:nvPr/>
        </p:nvSpPr>
        <p:spPr>
          <a:xfrm>
            <a:off x="9151068" y="4380736"/>
            <a:ext cx="1376313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 b="1" u="sng" dirty="0">
                <a:solidFill>
                  <a:schemeClr val="tx1">
                    <a:alpha val="80000"/>
                  </a:schemeClr>
                </a:solidFill>
                <a:latin typeface="+mn-lt"/>
              </a:rPr>
              <a:t>E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  <a:latin typeface="+mn-lt"/>
              </a:rPr>
              <a:t>valuation</a:t>
            </a: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11D07C4A-2A1D-1311-5912-D0FF40105DDD}"/>
              </a:ext>
            </a:extLst>
          </p:cNvPr>
          <p:cNvSpPr/>
          <p:nvPr/>
        </p:nvSpPr>
        <p:spPr>
          <a:xfrm>
            <a:off x="703081" y="4722189"/>
            <a:ext cx="2356702" cy="772904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  <a:cs typeface="Gill Sans Regular" panose="020B0502020104020203"/>
              </a:rPr>
              <a:t>Identify the problem.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  <a:cs typeface="Gill Sans Regular" panose="020B0502020104020203"/>
              </a:rPr>
              <a:t>Identify stakeholders.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  <a:cs typeface="Gill Sans Regular" panose="020B0502020104020203"/>
              </a:rPr>
              <a:t>Foster buy-in and engagement.</a:t>
            </a:r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3EB1DE38-6534-7132-62B4-54220ADA1E50}"/>
              </a:ext>
            </a:extLst>
          </p:cNvPr>
          <p:cNvSpPr/>
          <p:nvPr/>
        </p:nvSpPr>
        <p:spPr>
          <a:xfrm>
            <a:off x="3621466" y="4722188"/>
            <a:ext cx="2356702" cy="772905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  <a:cs typeface="Gill Sans Regular" panose="020B0502020104020203"/>
              </a:rPr>
              <a:t>Identify relevant data sources.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  <a:cs typeface="Gill Sans Regular" panose="020B0502020104020203"/>
              </a:rPr>
              <a:t>Refine understanding of the problem.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  <a:cs typeface="Gill Sans Regular" panose="020B0502020104020203"/>
              </a:rPr>
              <a:t>Begin collecting baseline data.</a:t>
            </a: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EEC337B0-0155-5AD8-4B1D-49D590C08FA9}"/>
              </a:ext>
            </a:extLst>
          </p:cNvPr>
          <p:cNvSpPr/>
          <p:nvPr/>
        </p:nvSpPr>
        <p:spPr>
          <a:xfrm>
            <a:off x="6415726" y="4722189"/>
            <a:ext cx="2356702" cy="772904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  <a:cs typeface="Gill Sans Regular" panose="020B0502020104020203"/>
              </a:rPr>
              <a:t>Identify mitigation strategies.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  <a:cs typeface="Gill Sans Regular" panose="020B0502020104020203"/>
              </a:rPr>
              <a:t>Identify funding sources.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  <a:cs typeface="Gill Sans Regular" panose="020B0502020104020203"/>
              </a:rPr>
              <a:t>Engage additional stakeholders.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  <a:cs typeface="Gill Sans Regular" panose="020B0502020104020203"/>
              </a:rPr>
              <a:t>Begin implementation.</a:t>
            </a:r>
          </a:p>
        </p:txBody>
      </p:sp>
      <p:sp>
        <p:nvSpPr>
          <p:cNvPr id="24" name="Rectangle: Diagonal Corners Rounded 23">
            <a:extLst>
              <a:ext uri="{FF2B5EF4-FFF2-40B4-BE49-F238E27FC236}">
                <a16:creationId xmlns:a16="http://schemas.microsoft.com/office/drawing/2014/main" id="{784B25C4-AC7D-5CA6-0F2D-49571C4449F6}"/>
              </a:ext>
            </a:extLst>
          </p:cNvPr>
          <p:cNvSpPr/>
          <p:nvPr/>
        </p:nvSpPr>
        <p:spPr>
          <a:xfrm>
            <a:off x="9151068" y="4722189"/>
            <a:ext cx="2204304" cy="772904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  <a:cs typeface="Gill Sans Regular" panose="020B0502020104020203"/>
              </a:rPr>
              <a:t>Identify measures.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  <a:cs typeface="Gill Sans Regular" panose="020B0502020104020203"/>
              </a:rPr>
              <a:t>Evaluate outcomes.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  <a:cs typeface="Gill Sans Regular" panose="020B0502020104020203"/>
              </a:rPr>
              <a:t>Document lessons learned.</a:t>
            </a:r>
          </a:p>
        </p:txBody>
      </p:sp>
      <p:sp>
        <p:nvSpPr>
          <p:cNvPr id="25" name="Callout: Line 24">
            <a:extLst>
              <a:ext uri="{FF2B5EF4-FFF2-40B4-BE49-F238E27FC236}">
                <a16:creationId xmlns:a16="http://schemas.microsoft.com/office/drawing/2014/main" id="{4B785646-4E11-508B-D97A-FEE5934AACC3}"/>
              </a:ext>
            </a:extLst>
          </p:cNvPr>
          <p:cNvSpPr/>
          <p:nvPr/>
        </p:nvSpPr>
        <p:spPr>
          <a:xfrm>
            <a:off x="6920489" y="2461901"/>
            <a:ext cx="2857109" cy="816078"/>
          </a:xfrm>
          <a:prstGeom prst="borderCallout1">
            <a:avLst>
              <a:gd name="adj1" fmla="val 104271"/>
              <a:gd name="adj2" fmla="val 44467"/>
              <a:gd name="adj3" fmla="val 157188"/>
              <a:gd name="adj4" fmla="val 4476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>
                <a:solidFill>
                  <a:schemeClr val="tx1"/>
                </a:solidFill>
                <a:cs typeface="Gill Sans Regular" panose="020B0502020104020203"/>
              </a:rPr>
              <a:t>Current Status: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  <a:cs typeface="Gill Sans Regular" panose="020B0502020104020203"/>
              </a:rPr>
              <a:t>Identifying potential funding sources.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  <a:cs typeface="Gill Sans Regular" panose="020B0502020104020203"/>
              </a:rPr>
              <a:t>Engaging community members.</a:t>
            </a:r>
          </a:p>
        </p:txBody>
      </p:sp>
    </p:spTree>
    <p:extLst>
      <p:ext uri="{BB962C8B-B14F-4D97-AF65-F5344CB8AC3E}">
        <p14:creationId xmlns:p14="http://schemas.microsoft.com/office/powerpoint/2010/main" val="245072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777EE4-D49D-16C2-BE90-59022D03C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+mj-lt"/>
              </a:rPr>
              <a:t>Community: Diverse Stakeholder Group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58AD447-A480-C348-2E9B-0F9C79A8E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82420"/>
              </p:ext>
            </p:extLst>
          </p:nvPr>
        </p:nvGraphicFramePr>
        <p:xfrm>
          <a:off x="282803" y="1322174"/>
          <a:ext cx="11357261" cy="5306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67EF1D7-8925-FD90-29A5-3C3667565EB3}"/>
              </a:ext>
            </a:extLst>
          </p:cNvPr>
          <p:cNvSpPr txBox="1">
            <a:spLocks/>
          </p:cNvSpPr>
          <p:nvPr/>
        </p:nvSpPr>
        <p:spPr>
          <a:xfrm>
            <a:off x="10969461" y="6080241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Gill Sans Regular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fld id="{0AB40DA4-FA10-48ED-9ACF-0ECC4D460407}" type="slidenum">
              <a:rPr lang="en-US" b="0" smtClean="0"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8</a:t>
            </a:fld>
            <a:endParaRPr lang="en-US" b="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0491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349B2C-A201-4105-909C-006E4D052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8F349B2C-A201-4105-909C-006E4D052E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8F349B2C-A201-4105-909C-006E4D052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8F349B2C-A201-4105-909C-006E4D052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AC5E37-6EEF-437A-8616-C88069325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F5AC5E37-6EEF-437A-8616-C88069325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F5AC5E37-6EEF-437A-8616-C88069325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F5AC5E37-6EEF-437A-8616-C88069325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24C4F5-C636-4429-AACC-970E5880B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F124C4F5-C636-4429-AACC-970E5880B0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F124C4F5-C636-4429-AACC-970E5880B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F124C4F5-C636-4429-AACC-970E5880B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0B00A3-F71D-4850-B78E-ADE23C6E7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830B00A3-F71D-4850-B78E-ADE23C6E7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830B00A3-F71D-4850-B78E-ADE23C6E7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830B00A3-F71D-4850-B78E-ADE23C6E7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9751FA-701E-4F93-A5D3-C63E8879D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8B9751FA-701E-4F93-A5D3-C63E8879D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8B9751FA-701E-4F93-A5D3-C63E8879D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8B9751FA-701E-4F93-A5D3-C63E8879D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9B9E14-A194-4694-9E30-AC7A5E121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E79B9E14-A194-4694-9E30-AC7A5E121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E79B9E14-A194-4694-9E30-AC7A5E121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E79B9E14-A194-4694-9E30-AC7A5E121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407437-21AF-42D2-BA43-0D13C4F7F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8E407437-21AF-42D2-BA43-0D13C4F7F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8E407437-21AF-42D2-BA43-0D13C4F7F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8E407437-21AF-42D2-BA43-0D13C4F7F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EBF57F-AC16-4E2D-96ED-F842293FB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58EBF57F-AC16-4E2D-96ED-F842293FBE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58EBF57F-AC16-4E2D-96ED-F842293FB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58EBF57F-AC16-4E2D-96ED-F842293FB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BAF1CE-02B5-4C94-A5AB-38A1326C7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86BAF1CE-02B5-4C94-A5AB-38A1326C7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86BAF1CE-02B5-4C94-A5AB-38A1326C7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86BAF1CE-02B5-4C94-A5AB-38A1326C7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28DD55-D3D3-456D-8CC5-449FA2E35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FF28DD55-D3D3-456D-8CC5-449FA2E35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FF28DD55-D3D3-456D-8CC5-449FA2E35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FF28DD55-D3D3-456D-8CC5-449FA2E35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2EE089-D45C-428E-8D42-9ECD9A27B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F72EE089-D45C-428E-8D42-9ECD9A27B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F72EE089-D45C-428E-8D42-9ECD9A27B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F72EE089-D45C-428E-8D42-9ECD9A27B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D8D926-CA86-42CA-A05B-526AF07A2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graphicEl>
                                              <a:dgm id="{D1D8D926-CA86-42CA-A05B-526AF07A22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graphicEl>
                                              <a:dgm id="{D1D8D926-CA86-42CA-A05B-526AF07A2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graphicEl>
                                              <a:dgm id="{D1D8D926-CA86-42CA-A05B-526AF07A2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D2C1D-4EC1-BA0D-143A-791295EF8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>
                <a:latin typeface="+mj-lt"/>
              </a:rPr>
              <a:t>Analysis:</a:t>
            </a:r>
            <a:br>
              <a:rPr lang="en-US" sz="3400">
                <a:latin typeface="+mj-lt"/>
              </a:rPr>
            </a:br>
            <a:r>
              <a:rPr lang="en-US" sz="3400">
                <a:latin typeface="+mj-lt"/>
              </a:rPr>
              <a:t>Local Challenges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06411-8894-A234-7CE0-063AA7E4E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+mn-lt"/>
              </a:rPr>
              <a:t>Shortcutting due to city planning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+mn-lt"/>
              </a:rPr>
              <a:t>Language barriers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+mn-lt"/>
              </a:rPr>
              <a:t>Equity challenges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+mn-lt"/>
              </a:rPr>
              <a:t>Suicide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+mn-lt"/>
              </a:rPr>
              <a:t>Encampments near the tracks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+mn-lt"/>
              </a:rPr>
              <a:t>Continuing to learn about local risk factors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8CDA46-C4FC-0AD5-9082-93099DEB82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r="18388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41" name="Slide Number Placeholder 4">
            <a:extLst>
              <a:ext uri="{FF2B5EF4-FFF2-40B4-BE49-F238E27FC236}">
                <a16:creationId xmlns:a16="http://schemas.microsoft.com/office/drawing/2014/main" id="{6BD1D732-1139-0A4E-ED1B-B41723E3452E}"/>
              </a:ext>
            </a:extLst>
          </p:cNvPr>
          <p:cNvSpPr txBox="1">
            <a:spLocks/>
          </p:cNvSpPr>
          <p:nvPr/>
        </p:nvSpPr>
        <p:spPr>
          <a:xfrm>
            <a:off x="10969461" y="6080241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Gill Sans Regular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fld id="{0AB40DA4-FA10-48ED-9ACF-0ECC4D460407}" type="slidenum">
              <a:rPr lang="en-US" b="0" smtClean="0"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9</a:t>
            </a:fld>
            <a:endParaRPr lang="en-US" b="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037842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olpe Palette">
      <a:dk1>
        <a:srgbClr val="000000"/>
      </a:dk1>
      <a:lt1>
        <a:srgbClr val="FFFFFF"/>
      </a:lt1>
      <a:dk2>
        <a:srgbClr val="054D65"/>
      </a:dk2>
      <a:lt2>
        <a:srgbClr val="E7E6E6"/>
      </a:lt2>
      <a:accent1>
        <a:srgbClr val="00A9A3"/>
      </a:accent1>
      <a:accent2>
        <a:srgbClr val="00457B"/>
      </a:accent2>
      <a:accent3>
        <a:srgbClr val="86CA9F"/>
      </a:accent3>
      <a:accent4>
        <a:srgbClr val="054D65"/>
      </a:accent4>
      <a:accent5>
        <a:srgbClr val="BCDA87"/>
      </a:accent5>
      <a:accent6>
        <a:srgbClr val="F36E23"/>
      </a:accent6>
      <a:hlink>
        <a:srgbClr val="00457C"/>
      </a:hlink>
      <a:folHlink>
        <a:srgbClr val="87CBA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err="1" smtClean="0">
            <a:cs typeface="Gill Sans Regular" panose="020B0502020104020203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err="1" smtClean="0">
            <a:cs typeface="Gill Sans Regular" panose="020B0502020104020203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CDFA288-9326-4555-A88C-13EAF5596B2D}" vid="{F68811C3-EE02-4BC3-B2C0-48D299466B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74135d-b9a6-466d-85b8-4331ef80f688" xsi:nil="true"/>
    <lcf76f155ced4ddcb4097134ff3c332f xmlns="67820b2e-9cb9-44b7-948f-f53e0f0c23d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4E33612C9A734AA374F36DED97A416" ma:contentTypeVersion="17" ma:contentTypeDescription="Create a new document." ma:contentTypeScope="" ma:versionID="2f402a149482f3fc28ef7d9bbd218254">
  <xsd:schema xmlns:xsd="http://www.w3.org/2001/XMLSchema" xmlns:xs="http://www.w3.org/2001/XMLSchema" xmlns:p="http://schemas.microsoft.com/office/2006/metadata/properties" xmlns:ns2="67820b2e-9cb9-44b7-948f-f53e0f0c23dd" xmlns:ns3="e974135d-b9a6-466d-85b8-4331ef80f688" targetNamespace="http://schemas.microsoft.com/office/2006/metadata/properties" ma:root="true" ma:fieldsID="0df565360b1eb5219b5b7fb0021febc3" ns2:_="" ns3:_="">
    <xsd:import namespace="67820b2e-9cb9-44b7-948f-f53e0f0c23dd"/>
    <xsd:import namespace="e974135d-b9a6-466d-85b8-4331ef80f6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820b2e-9cb9-44b7-948f-f53e0f0c23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aa446fb-c4e7-47d1-9e02-aae3431be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74135d-b9a6-466d-85b8-4331ef80f68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074f1da-0711-4057-9b94-8bf1c35ec044}" ma:internalName="TaxCatchAll" ma:showField="CatchAllData" ma:web="e974135d-b9a6-466d-85b8-4331ef80f6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0593ED-7973-4A18-9B9E-5B6B375A1495}">
  <ds:schemaRefs>
    <ds:schemaRef ds:uri="http://schemas.microsoft.com/office/2006/metadata/properties"/>
    <ds:schemaRef ds:uri="http://schemas.microsoft.com/office/infopath/2007/PartnerControls"/>
    <ds:schemaRef ds:uri="e974135d-b9a6-466d-85b8-4331ef80f688"/>
    <ds:schemaRef ds:uri="67820b2e-9cb9-44b7-948f-f53e0f0c23dd"/>
  </ds:schemaRefs>
</ds:datastoreItem>
</file>

<file path=customXml/itemProps2.xml><?xml version="1.0" encoding="utf-8"?>
<ds:datastoreItem xmlns:ds="http://schemas.openxmlformats.org/officeDocument/2006/customXml" ds:itemID="{6CEE2848-ECE6-49FF-A4F4-D830663D00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820b2e-9cb9-44b7-948f-f53e0f0c23dd"/>
    <ds:schemaRef ds:uri="e974135d-b9a6-466d-85b8-4331ef80f6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C17C8A-DABC-4AB5-8EDD-0BE07FB6FA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734</Words>
  <Application>Microsoft Office PowerPoint</Application>
  <PresentationFormat>Widescreen</PresentationFormat>
  <Paragraphs>165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Abadi</vt:lpstr>
      <vt:lpstr>Arial</vt:lpstr>
      <vt:lpstr>Calibri</vt:lpstr>
      <vt:lpstr>Courier New</vt:lpstr>
      <vt:lpstr>Gill Sans MT</vt:lpstr>
      <vt:lpstr>Gill Sans Regular</vt:lpstr>
      <vt:lpstr>System Font Regular</vt:lpstr>
      <vt:lpstr>Wingdings</vt:lpstr>
      <vt:lpstr>1_Office Theme</vt:lpstr>
      <vt:lpstr>Community Approach to Trespass and Suicide Prevention</vt:lpstr>
      <vt:lpstr>Challenges for Trespass and Suicide Prevention</vt:lpstr>
      <vt:lpstr>Local Concerns Require Local Solutions</vt:lpstr>
      <vt:lpstr>National Strategy: Power of Community</vt:lpstr>
      <vt:lpstr>CARE Model</vt:lpstr>
      <vt:lpstr>Pilot Project</vt:lpstr>
      <vt:lpstr>CARE Approach</vt:lpstr>
      <vt:lpstr>Community: Diverse Stakeholder Group</vt:lpstr>
      <vt:lpstr>Analysis: Local Challenges</vt:lpstr>
      <vt:lpstr>Response: Proposed Mitigations       </vt:lpstr>
      <vt:lpstr>Bonus Benefits</vt:lpstr>
      <vt:lpstr>PowerPoint Presentation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Trespass and Suicide Prevention Research from the United States</dc:title>
  <dc:creator>Gabree, Scott (Volpe)</dc:creator>
  <cp:lastModifiedBy>Gabree, Scott (Volpe)</cp:lastModifiedBy>
  <cp:revision>4</cp:revision>
  <dcterms:created xsi:type="dcterms:W3CDTF">2024-01-16T20:39:55Z</dcterms:created>
  <dcterms:modified xsi:type="dcterms:W3CDTF">2024-10-31T17:27:40Z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0x0101005F4E33612C9A734AA374F36DED97A416</vt:lpwstr>
  </property>
  <property fmtid="{D5CDD505-2E9C-101B-9397-08002B2CF9AE}" pid="3" name="MediaServiceImageTags">
    <vt:lpwstr/>
  </property>
</Properties>
</file>